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1"/>
  </p:sldMasterIdLst>
  <p:sldIdLst>
    <p:sldId id="256" r:id="rId2"/>
    <p:sldId id="258" r:id="rId3"/>
    <p:sldId id="259" r:id="rId4"/>
    <p:sldId id="261"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44C208C-15B3-4DAA-B296-1BC2BBEE91D0}" type="datetimeFigureOut">
              <a:rPr lang="en-IN" smtClean="0"/>
              <a:t>18-05-2023</a:t>
            </a:fld>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7DAD2001-06A8-4F58-980F-F26BD127C1A0}"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578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44C208C-15B3-4DAA-B296-1BC2BBEE91D0}"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AD2001-06A8-4F58-980F-F26BD127C1A0}" type="slidenum">
              <a:rPr lang="en-IN" smtClean="0"/>
              <a:t>‹#›</a:t>
            </a:fld>
            <a:endParaRPr lang="en-IN"/>
          </a:p>
        </p:txBody>
      </p:sp>
    </p:spTree>
    <p:extLst>
      <p:ext uri="{BB962C8B-B14F-4D97-AF65-F5344CB8AC3E}">
        <p14:creationId xmlns:p14="http://schemas.microsoft.com/office/powerpoint/2010/main" val="3856019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44C208C-15B3-4DAA-B296-1BC2BBEE91D0}"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AD2001-06A8-4F58-980F-F26BD127C1A0}" type="slidenum">
              <a:rPr lang="en-IN" smtClean="0"/>
              <a:t>‹#›</a:t>
            </a:fld>
            <a:endParaRPr lang="en-IN"/>
          </a:p>
        </p:txBody>
      </p:sp>
    </p:spTree>
    <p:extLst>
      <p:ext uri="{BB962C8B-B14F-4D97-AF65-F5344CB8AC3E}">
        <p14:creationId xmlns:p14="http://schemas.microsoft.com/office/powerpoint/2010/main" val="3634249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44C208C-15B3-4DAA-B296-1BC2BBEE91D0}"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AD2001-06A8-4F58-980F-F26BD127C1A0}" type="slidenum">
              <a:rPr lang="en-IN" smtClean="0"/>
              <a:t>‹#›</a:t>
            </a:fld>
            <a:endParaRPr lang="en-IN"/>
          </a:p>
        </p:txBody>
      </p:sp>
    </p:spTree>
    <p:extLst>
      <p:ext uri="{BB962C8B-B14F-4D97-AF65-F5344CB8AC3E}">
        <p14:creationId xmlns:p14="http://schemas.microsoft.com/office/powerpoint/2010/main" val="51873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44C208C-15B3-4DAA-B296-1BC2BBEE91D0}" type="datetimeFigureOut">
              <a:rPr lang="en-IN" smtClean="0"/>
              <a:t>18-05-2023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AD2001-06A8-4F58-980F-F26BD127C1A0}"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887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44C208C-15B3-4DAA-B296-1BC2BBEE91D0}" type="datetimeFigureOut">
              <a:rPr lang="en-IN" smtClean="0"/>
              <a:t>18-05-2023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AD2001-06A8-4F58-980F-F26BD127C1A0}" type="slidenum">
              <a:rPr lang="en-IN" smtClean="0"/>
              <a:t>‹#›</a:t>
            </a:fld>
            <a:endParaRPr lang="en-IN"/>
          </a:p>
        </p:txBody>
      </p:sp>
    </p:spTree>
    <p:extLst>
      <p:ext uri="{BB962C8B-B14F-4D97-AF65-F5344CB8AC3E}">
        <p14:creationId xmlns:p14="http://schemas.microsoft.com/office/powerpoint/2010/main" val="2214010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44C208C-15B3-4DAA-B296-1BC2BBEE91D0}" type="datetimeFigureOut">
              <a:rPr lang="en-IN" smtClean="0"/>
              <a:t>18-05-2023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DAD2001-06A8-4F58-980F-F26BD127C1A0}" type="slidenum">
              <a:rPr lang="en-IN" smtClean="0"/>
              <a:t>‹#›</a:t>
            </a:fld>
            <a:endParaRPr lang="en-IN"/>
          </a:p>
        </p:txBody>
      </p:sp>
    </p:spTree>
    <p:extLst>
      <p:ext uri="{BB962C8B-B14F-4D97-AF65-F5344CB8AC3E}">
        <p14:creationId xmlns:p14="http://schemas.microsoft.com/office/powerpoint/2010/main" val="2472406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44C208C-15B3-4DAA-B296-1BC2BBEE91D0}" type="datetimeFigureOut">
              <a:rPr lang="en-IN" smtClean="0"/>
              <a:t>18-05-2023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DAD2001-06A8-4F58-980F-F26BD127C1A0}" type="slidenum">
              <a:rPr lang="en-IN" smtClean="0"/>
              <a:t>‹#›</a:t>
            </a:fld>
            <a:endParaRPr lang="en-IN"/>
          </a:p>
        </p:txBody>
      </p:sp>
    </p:spTree>
    <p:extLst>
      <p:ext uri="{BB962C8B-B14F-4D97-AF65-F5344CB8AC3E}">
        <p14:creationId xmlns:p14="http://schemas.microsoft.com/office/powerpoint/2010/main" val="4245411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C208C-15B3-4DAA-B296-1BC2BBEE91D0}" type="datetimeFigureOut">
              <a:rPr lang="en-IN" smtClean="0"/>
              <a:t>18-05-2023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DAD2001-06A8-4F58-980F-F26BD127C1A0}" type="slidenum">
              <a:rPr lang="en-IN" smtClean="0"/>
              <a:t>‹#›</a:t>
            </a:fld>
            <a:endParaRPr lang="en-IN"/>
          </a:p>
        </p:txBody>
      </p:sp>
    </p:spTree>
    <p:extLst>
      <p:ext uri="{BB962C8B-B14F-4D97-AF65-F5344CB8AC3E}">
        <p14:creationId xmlns:p14="http://schemas.microsoft.com/office/powerpoint/2010/main" val="3994432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44C208C-15B3-4DAA-B296-1BC2BBEE91D0}" type="datetimeFigureOut">
              <a:rPr lang="en-IN" smtClean="0"/>
              <a:t>18-05-2023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AD2001-06A8-4F58-980F-F26BD127C1A0}" type="slidenum">
              <a:rPr lang="en-IN" smtClean="0"/>
              <a:t>‹#›</a:t>
            </a:fld>
            <a:endParaRPr lang="en-IN"/>
          </a:p>
        </p:txBody>
      </p:sp>
    </p:spTree>
    <p:extLst>
      <p:ext uri="{BB962C8B-B14F-4D97-AF65-F5344CB8AC3E}">
        <p14:creationId xmlns:p14="http://schemas.microsoft.com/office/powerpoint/2010/main" val="2452422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44C208C-15B3-4DAA-B296-1BC2BBEE91D0}" type="datetimeFigureOut">
              <a:rPr lang="en-IN" smtClean="0"/>
              <a:t>18-05-2023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AD2001-06A8-4F58-980F-F26BD127C1A0}" type="slidenum">
              <a:rPr lang="en-IN" smtClean="0"/>
              <a:t>‹#›</a:t>
            </a:fld>
            <a:endParaRPr lang="en-IN"/>
          </a:p>
        </p:txBody>
      </p:sp>
    </p:spTree>
    <p:extLst>
      <p:ext uri="{BB962C8B-B14F-4D97-AF65-F5344CB8AC3E}">
        <p14:creationId xmlns:p14="http://schemas.microsoft.com/office/powerpoint/2010/main" val="2926988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44C208C-15B3-4DAA-B296-1BC2BBEE91D0}" type="datetimeFigureOut">
              <a:rPr lang="en-IN" smtClean="0"/>
              <a:t>18-05-2023</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7DAD2001-06A8-4F58-980F-F26BD127C1A0}" type="slidenum">
              <a:rPr lang="en-IN" smtClean="0"/>
              <a:t>‹#›</a:t>
            </a:fld>
            <a:endParaRPr lang="en-IN"/>
          </a:p>
        </p:txBody>
      </p:sp>
    </p:spTree>
    <p:extLst>
      <p:ext uri="{BB962C8B-B14F-4D97-AF65-F5344CB8AC3E}">
        <p14:creationId xmlns:p14="http://schemas.microsoft.com/office/powerpoint/2010/main" val="279377907"/>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098307" y="991402"/>
            <a:ext cx="7630155" cy="646331"/>
          </a:xfrm>
          <a:prstGeom prst="rect">
            <a:avLst/>
          </a:prstGeom>
          <a:solidFill>
            <a:schemeClr val="bg1"/>
          </a:solidFill>
          <a:effectLst>
            <a:innerShdw blurRad="63500" dist="50800" dir="5400000">
              <a:prstClr val="black">
                <a:alpha val="50000"/>
              </a:prstClr>
            </a:innerShdw>
          </a:effectLst>
        </p:spPr>
        <p:txBody>
          <a:bodyPr wrap="square" rtlCol="0">
            <a:spAutoFit/>
          </a:bodyPr>
          <a:lstStyle/>
          <a:p>
            <a:r>
              <a:rPr lang="en-IN" sz="3600" b="1" dirty="0" smtClean="0">
                <a:effectLst>
                  <a:outerShdw blurRad="38100" dist="38100" dir="2700000" algn="tl">
                    <a:srgbClr val="000000">
                      <a:alpha val="43137"/>
                    </a:srgbClr>
                  </a:outerShdw>
                </a:effectLst>
                <a:latin typeface="Arial Rounded MT Bold" panose="020F0704030504030204" pitchFamily="34" charset="0"/>
              </a:rPr>
              <a:t>Bike Sharing Demand Prediction</a:t>
            </a:r>
            <a:endParaRPr lang="en-IN" sz="3600" b="1" dirty="0">
              <a:effectLst>
                <a:outerShdw blurRad="38100" dist="38100" dir="2700000" algn="tl">
                  <a:srgbClr val="000000">
                    <a:alpha val="43137"/>
                  </a:srgbClr>
                </a:outerShdw>
              </a:effectLst>
              <a:latin typeface="Arial Rounded MT Bold" panose="020F0704030504030204" pitchFamily="34" charset="0"/>
            </a:endParaRPr>
          </a:p>
        </p:txBody>
      </p:sp>
      <p:sp>
        <p:nvSpPr>
          <p:cNvPr id="12" name="TextBox 11"/>
          <p:cNvSpPr txBox="1"/>
          <p:nvPr/>
        </p:nvSpPr>
        <p:spPr>
          <a:xfrm>
            <a:off x="4883085" y="358219"/>
            <a:ext cx="2752626" cy="461665"/>
          </a:xfrm>
          <a:prstGeom prst="rect">
            <a:avLst/>
          </a:prstGeom>
          <a:noFill/>
        </p:spPr>
        <p:txBody>
          <a:bodyPr wrap="square" rtlCol="0">
            <a:spAutoFit/>
          </a:bodyPr>
          <a:lstStyle/>
          <a:p>
            <a:r>
              <a:rPr lang="en-IN" sz="2400" b="1" dirty="0" smtClean="0"/>
              <a:t>Project Name</a:t>
            </a:r>
            <a:endParaRPr lang="en-IN" sz="2400" b="1" dirty="0"/>
          </a:p>
        </p:txBody>
      </p:sp>
      <p:pic>
        <p:nvPicPr>
          <p:cNvPr id="13" name="Google Shape;333;p1"/>
          <p:cNvPicPr preferRelativeResize="0"/>
          <p:nvPr/>
        </p:nvPicPr>
        <p:blipFill rotWithShape="1">
          <a:blip r:embed="rId2">
            <a:alphaModFix/>
          </a:blip>
          <a:srcRect/>
          <a:stretch/>
        </p:blipFill>
        <p:spPr>
          <a:xfrm>
            <a:off x="10530467" y="358219"/>
            <a:ext cx="1187051" cy="411359"/>
          </a:xfrm>
          <a:prstGeom prst="rect">
            <a:avLst/>
          </a:prstGeom>
          <a:noFill/>
          <a:ln>
            <a:noFill/>
          </a:ln>
        </p:spPr>
      </p:pic>
      <p:pic>
        <p:nvPicPr>
          <p:cNvPr id="9" name="Picture 8"/>
          <p:cNvPicPr>
            <a:picLocks noChangeAspect="1"/>
          </p:cNvPicPr>
          <p:nvPr/>
        </p:nvPicPr>
        <p:blipFill>
          <a:blip r:embed="rId3"/>
          <a:stretch>
            <a:fillRect/>
          </a:stretch>
        </p:blipFill>
        <p:spPr>
          <a:xfrm>
            <a:off x="1001027" y="1956907"/>
            <a:ext cx="10193154" cy="4520895"/>
          </a:xfrm>
          <a:prstGeom prst="rect">
            <a:avLst/>
          </a:prstGeom>
        </p:spPr>
      </p:pic>
    </p:spTree>
    <p:extLst>
      <p:ext uri="{BB962C8B-B14F-4D97-AF65-F5344CB8AC3E}">
        <p14:creationId xmlns:p14="http://schemas.microsoft.com/office/powerpoint/2010/main" val="3373707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0400" y="802640"/>
            <a:ext cx="5090160" cy="1754326"/>
          </a:xfrm>
          <a:prstGeom prst="rect">
            <a:avLst/>
          </a:prstGeom>
          <a:noFill/>
        </p:spPr>
        <p:txBody>
          <a:bodyPr wrap="square" rtlCol="0">
            <a:spAutoFit/>
          </a:bodyPr>
          <a:lstStyle/>
          <a:p>
            <a:r>
              <a:rPr lang="en-IN" b="1" dirty="0" smtClean="0"/>
              <a:t>Bar Plot :  </a:t>
            </a:r>
          </a:p>
          <a:p>
            <a:pPr marL="285750" indent="-285750">
              <a:buFont typeface="Arial" panose="020B0604020202020204" pitchFamily="34" charset="0"/>
              <a:buChar char="•"/>
            </a:pPr>
            <a:r>
              <a:rPr lang="en-US" dirty="0" smtClean="0"/>
              <a:t>We have plotted bar </a:t>
            </a:r>
            <a:r>
              <a:rPr lang="en-US" dirty="0"/>
              <a:t>plot for </a:t>
            </a:r>
            <a:r>
              <a:rPr lang="en-US" b="1" dirty="0"/>
              <a:t>MAXIMUM BIKES RENTED on Weather Condition </a:t>
            </a:r>
            <a:r>
              <a:rPr lang="en-US" dirty="0"/>
              <a:t>We can observe in the above plot that Bike Rentals are very high on Clear Weather conditions and very low on Rainy Conditions.</a:t>
            </a:r>
            <a:endParaRPr lang="en-IN"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5859" t="10055" r="19091" b="15601"/>
          <a:stretch/>
        </p:blipFill>
        <p:spPr>
          <a:xfrm>
            <a:off x="6085840" y="596086"/>
            <a:ext cx="5405120" cy="2512874"/>
          </a:xfrm>
          <a:prstGeom prst="rect">
            <a:avLst/>
          </a:prstGeom>
          <a:effectLst>
            <a:innerShdw blurRad="114300">
              <a:prstClr val="black"/>
            </a:inn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8889" t="21190" r="22424" b="17754"/>
          <a:stretch/>
        </p:blipFill>
        <p:spPr>
          <a:xfrm>
            <a:off x="660400" y="3312160"/>
            <a:ext cx="4947920" cy="2794000"/>
          </a:xfrm>
          <a:prstGeom prst="rect">
            <a:avLst/>
          </a:prstGeom>
          <a:effectLst>
            <a:innerShdw blurRad="114300">
              <a:prstClr val="black"/>
            </a:innerShdw>
          </a:effectLst>
        </p:spPr>
      </p:pic>
      <p:sp>
        <p:nvSpPr>
          <p:cNvPr id="6" name="TextBox 5"/>
          <p:cNvSpPr txBox="1"/>
          <p:nvPr/>
        </p:nvSpPr>
        <p:spPr>
          <a:xfrm>
            <a:off x="6299200" y="4064000"/>
            <a:ext cx="4998720" cy="1477328"/>
          </a:xfrm>
          <a:prstGeom prst="rect">
            <a:avLst/>
          </a:prstGeom>
          <a:noFill/>
        </p:spPr>
        <p:txBody>
          <a:bodyPr wrap="square" rtlCol="0">
            <a:spAutoFit/>
          </a:bodyPr>
          <a:lstStyle/>
          <a:p>
            <a:r>
              <a:rPr lang="en-IN" b="1" dirty="0" smtClean="0"/>
              <a:t>Pie Plot :</a:t>
            </a:r>
          </a:p>
          <a:p>
            <a:pPr marL="285750" indent="-285750">
              <a:buFont typeface="Arial" panose="020B0604020202020204" pitchFamily="34" charset="0"/>
              <a:buChar char="•"/>
            </a:pPr>
            <a:r>
              <a:rPr lang="en-IN" dirty="0"/>
              <a:t> </a:t>
            </a:r>
            <a:r>
              <a:rPr lang="en-IN" dirty="0" smtClean="0"/>
              <a:t> we have then done with pie chart  for </a:t>
            </a:r>
            <a:r>
              <a:rPr lang="en-IN" b="1" dirty="0" smtClean="0"/>
              <a:t>casual and registered users</a:t>
            </a:r>
            <a:r>
              <a:rPr lang="en-IN" dirty="0" smtClean="0"/>
              <a:t> there we observe that </a:t>
            </a:r>
            <a:r>
              <a:rPr lang="en-US" dirty="0" smtClean="0"/>
              <a:t>the </a:t>
            </a:r>
            <a:r>
              <a:rPr lang="en-US" dirty="0"/>
              <a:t>demand of registered users were high and the value is 81.17% .</a:t>
            </a:r>
            <a:endParaRPr lang="en-IN" dirty="0"/>
          </a:p>
        </p:txBody>
      </p:sp>
    </p:spTree>
    <p:extLst>
      <p:ext uri="{BB962C8B-B14F-4D97-AF65-F5344CB8AC3E}">
        <p14:creationId xmlns:p14="http://schemas.microsoft.com/office/powerpoint/2010/main" val="28578449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9920" y="457200"/>
            <a:ext cx="3017520" cy="1200329"/>
          </a:xfrm>
          <a:prstGeom prst="rect">
            <a:avLst/>
          </a:prstGeom>
          <a:noFill/>
        </p:spPr>
        <p:txBody>
          <a:bodyPr wrap="square" rtlCol="0">
            <a:spAutoFit/>
          </a:bodyPr>
          <a:lstStyle/>
          <a:p>
            <a:r>
              <a:rPr lang="en-IN" sz="2400" b="1" dirty="0" smtClean="0"/>
              <a:t>Correlation Matrix :</a:t>
            </a:r>
          </a:p>
          <a:p>
            <a:endParaRPr lang="en-IN" sz="2400" b="1" dirty="0"/>
          </a:p>
          <a:p>
            <a:endParaRPr lang="en-IN" sz="2400" b="1" dirty="0"/>
          </a:p>
        </p:txBody>
      </p:sp>
      <p:sp>
        <p:nvSpPr>
          <p:cNvPr id="3" name="TextBox 2"/>
          <p:cNvSpPr txBox="1"/>
          <p:nvPr/>
        </p:nvSpPr>
        <p:spPr>
          <a:xfrm>
            <a:off x="629920" y="975360"/>
            <a:ext cx="6228080" cy="2862322"/>
          </a:xfrm>
          <a:prstGeom prst="rect">
            <a:avLst/>
          </a:prstGeom>
          <a:noFill/>
        </p:spPr>
        <p:txBody>
          <a:bodyPr wrap="square" rtlCol="0">
            <a:spAutoFit/>
          </a:bodyPr>
          <a:lstStyle/>
          <a:p>
            <a:r>
              <a:rPr lang="en-IN" b="1" dirty="0" smtClean="0"/>
              <a:t>Heatmap:</a:t>
            </a:r>
          </a:p>
          <a:p>
            <a:pPr marL="285750" indent="-285750">
              <a:buFont typeface="Arial" panose="020B0604020202020204" pitchFamily="34" charset="0"/>
              <a:buChar char="•"/>
            </a:pPr>
            <a:r>
              <a:rPr lang="en-IN" dirty="0" smtClean="0"/>
              <a:t>We correlation analysis there we observe that:</a:t>
            </a:r>
          </a:p>
          <a:p>
            <a:pPr marL="285750" indent="-285750">
              <a:buFont typeface="Arial" panose="020B0604020202020204" pitchFamily="34" charset="0"/>
              <a:buChar char="•"/>
            </a:pPr>
            <a:r>
              <a:rPr lang="en-IN" dirty="0" smtClean="0"/>
              <a:t> </a:t>
            </a:r>
            <a:r>
              <a:rPr lang="en-US" dirty="0"/>
              <a:t>Registered Users are very Strongly </a:t>
            </a:r>
            <a:r>
              <a:rPr lang="en-US" dirty="0" smtClean="0"/>
              <a:t>Correlated </a:t>
            </a:r>
            <a:r>
              <a:rPr lang="en-US" dirty="0"/>
              <a:t>with total_count - 0.97</a:t>
            </a:r>
          </a:p>
          <a:p>
            <a:pPr marL="285750" indent="-285750">
              <a:buFont typeface="Arial" panose="020B0604020202020204" pitchFamily="34" charset="0"/>
              <a:buChar char="•"/>
            </a:pPr>
            <a:r>
              <a:rPr lang="en-US" dirty="0"/>
              <a:t>casual also Positively strong </a:t>
            </a:r>
            <a:r>
              <a:rPr lang="en-US" dirty="0" smtClean="0"/>
              <a:t>correlated </a:t>
            </a:r>
            <a:r>
              <a:rPr lang="en-US" dirty="0"/>
              <a:t>with total_count - 0.69</a:t>
            </a:r>
          </a:p>
          <a:p>
            <a:pPr marL="285750" indent="-285750">
              <a:buFont typeface="Arial" panose="020B0604020202020204" pitchFamily="34" charset="0"/>
              <a:buChar char="•"/>
            </a:pPr>
            <a:r>
              <a:rPr lang="en-US" dirty="0"/>
              <a:t>hour is positively </a:t>
            </a:r>
            <a:r>
              <a:rPr lang="en-US" dirty="0" smtClean="0"/>
              <a:t>correlated </a:t>
            </a:r>
            <a:r>
              <a:rPr lang="en-US" dirty="0"/>
              <a:t>with total_count - 0.39</a:t>
            </a:r>
          </a:p>
          <a:p>
            <a:pPr marL="285750" indent="-285750">
              <a:buFont typeface="Arial" panose="020B0604020202020204" pitchFamily="34" charset="0"/>
              <a:buChar char="•"/>
            </a:pPr>
            <a:r>
              <a:rPr lang="en-US" dirty="0"/>
              <a:t>temp is positively </a:t>
            </a:r>
            <a:r>
              <a:rPr lang="en-US" dirty="0" smtClean="0"/>
              <a:t>correlated </a:t>
            </a:r>
            <a:r>
              <a:rPr lang="en-US" dirty="0"/>
              <a:t>with total_count - 0.4</a:t>
            </a:r>
          </a:p>
          <a:p>
            <a:pPr marL="285750" indent="-285750">
              <a:buFont typeface="Arial" panose="020B0604020202020204" pitchFamily="34" charset="0"/>
              <a:buChar char="•"/>
            </a:pPr>
            <a:r>
              <a:rPr lang="en-US" dirty="0"/>
              <a:t>Humidity is Negatively </a:t>
            </a:r>
            <a:r>
              <a:rPr lang="en-US" dirty="0" smtClean="0"/>
              <a:t>correlated </a:t>
            </a:r>
            <a:r>
              <a:rPr lang="en-US" dirty="0"/>
              <a:t>with </a:t>
            </a:r>
            <a:r>
              <a:rPr lang="en-US" dirty="0" smtClean="0"/>
              <a:t>total_count </a:t>
            </a:r>
            <a:r>
              <a:rPr lang="en-US" dirty="0"/>
              <a:t>- -0.32</a:t>
            </a:r>
          </a:p>
          <a:p>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7374" t="9338" r="28687" b="5903"/>
          <a:stretch/>
        </p:blipFill>
        <p:spPr>
          <a:xfrm>
            <a:off x="7030720" y="457200"/>
            <a:ext cx="4328160" cy="2844800"/>
          </a:xfrm>
          <a:prstGeom prst="rect">
            <a:avLst/>
          </a:prstGeom>
          <a:effectLst>
            <a:innerShdw blurRad="114300">
              <a:prstClr val="black"/>
            </a:innerShdw>
          </a:effectLst>
        </p:spPr>
      </p:pic>
      <p:sp>
        <p:nvSpPr>
          <p:cNvPr id="5" name="TextBox 4"/>
          <p:cNvSpPr txBox="1"/>
          <p:nvPr/>
        </p:nvSpPr>
        <p:spPr>
          <a:xfrm flipH="1">
            <a:off x="6045200" y="3606800"/>
            <a:ext cx="4399280" cy="461665"/>
          </a:xfrm>
          <a:prstGeom prst="rect">
            <a:avLst/>
          </a:prstGeom>
          <a:noFill/>
        </p:spPr>
        <p:txBody>
          <a:bodyPr wrap="square" rtlCol="0">
            <a:spAutoFit/>
          </a:bodyPr>
          <a:lstStyle/>
          <a:p>
            <a:r>
              <a:rPr lang="en-IN" sz="2400" b="1" dirty="0" smtClean="0"/>
              <a:t>Outliers Analysis :</a:t>
            </a:r>
            <a:endParaRPr lang="en-IN" sz="2400" b="1" dirty="0"/>
          </a:p>
        </p:txBody>
      </p:sp>
      <p:sp>
        <p:nvSpPr>
          <p:cNvPr id="7" name="Rectangle 6"/>
          <p:cNvSpPr/>
          <p:nvPr/>
        </p:nvSpPr>
        <p:spPr>
          <a:xfrm>
            <a:off x="6045200" y="4236719"/>
            <a:ext cx="5720080" cy="2308324"/>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000000"/>
                </a:solidFill>
                <a:latin typeface="Helvetica Neue"/>
              </a:rPr>
              <a:t>After correlation we started with outliers analysis there we Observed </a:t>
            </a:r>
            <a:r>
              <a:rPr lang="en-US" dirty="0">
                <a:solidFill>
                  <a:srgbClr val="000000"/>
                </a:solidFill>
                <a:latin typeface="Helvetica Neue"/>
              </a:rPr>
              <a:t>that there are few </a:t>
            </a:r>
            <a:r>
              <a:rPr lang="en-US" b="1" dirty="0">
                <a:solidFill>
                  <a:srgbClr val="000000"/>
                </a:solidFill>
                <a:latin typeface="Helvetica Neue"/>
              </a:rPr>
              <a:t>outliers Registered and casual columns</a:t>
            </a:r>
            <a:r>
              <a:rPr lang="en-US" dirty="0">
                <a:solidFill>
                  <a:srgbClr val="000000"/>
                </a:solidFill>
                <a:latin typeface="Helvetica Neue"/>
              </a:rPr>
              <a:t>, t</a:t>
            </a:r>
            <a:r>
              <a:rPr lang="en-US" dirty="0" smtClean="0">
                <a:solidFill>
                  <a:srgbClr val="000000"/>
                </a:solidFill>
                <a:latin typeface="Helvetica Neue"/>
              </a:rPr>
              <a:t>hen </a:t>
            </a:r>
            <a:r>
              <a:rPr lang="en-US" dirty="0" smtClean="0"/>
              <a:t>Observed </a:t>
            </a:r>
            <a:r>
              <a:rPr lang="en-US" dirty="0"/>
              <a:t>that there are few outliers in </a:t>
            </a:r>
            <a:r>
              <a:rPr lang="en-US" b="1" dirty="0" smtClean="0"/>
              <a:t>windspeed.</a:t>
            </a:r>
          </a:p>
          <a:p>
            <a:pPr marL="285750" indent="-285750">
              <a:buFont typeface="Arial" panose="020B0604020202020204" pitchFamily="34" charset="0"/>
              <a:buChar char="•"/>
            </a:pPr>
            <a:r>
              <a:rPr lang="en-US" b="1" dirty="0" smtClean="0"/>
              <a:t>No </a:t>
            </a:r>
            <a:r>
              <a:rPr lang="en-US" b="1" dirty="0"/>
              <a:t>outliers </a:t>
            </a:r>
            <a:r>
              <a:rPr lang="en-US" dirty="0"/>
              <a:t>were found for </a:t>
            </a:r>
            <a:r>
              <a:rPr lang="en-US" b="1" dirty="0"/>
              <a:t>temp.</a:t>
            </a:r>
          </a:p>
          <a:p>
            <a:pPr marL="285750" indent="-285750">
              <a:buFont typeface="Arial" panose="020B0604020202020204" pitchFamily="34" charset="0"/>
              <a:buChar char="•"/>
            </a:pPr>
            <a:r>
              <a:rPr lang="en-US" b="1" dirty="0"/>
              <a:t>Very few outliers </a:t>
            </a:r>
            <a:r>
              <a:rPr lang="en-US" dirty="0"/>
              <a:t>were found for </a:t>
            </a:r>
            <a:r>
              <a:rPr lang="en-US" b="1" dirty="0" smtClean="0"/>
              <a:t>Humidity</a:t>
            </a:r>
            <a:r>
              <a:rPr lang="en-US" dirty="0"/>
              <a:t>.</a:t>
            </a:r>
            <a:endParaRPr lang="en-US" dirty="0" smtClean="0"/>
          </a:p>
          <a:p>
            <a:pPr marL="285750" indent="-285750">
              <a:buFont typeface="Arial" panose="020B0604020202020204" pitchFamily="34" charset="0"/>
              <a:buChar char="•"/>
            </a:pPr>
            <a:r>
              <a:rPr lang="en-US" dirty="0"/>
              <a:t>Observed that there are few </a:t>
            </a:r>
            <a:r>
              <a:rPr lang="en-US" b="1" dirty="0"/>
              <a:t>outliers for </a:t>
            </a:r>
            <a:r>
              <a:rPr lang="en-US" b="1" dirty="0" smtClean="0"/>
              <a:t>count.</a:t>
            </a:r>
            <a:endParaRPr lang="en-US" dirty="0"/>
          </a:p>
          <a:p>
            <a:pPr marL="285750" indent="-285750">
              <a:buFont typeface="Arial" panose="020B0604020202020204" pitchFamily="34" charset="0"/>
              <a:buChar char="•"/>
            </a:pPr>
            <a:endParaRPr lang="en-IN"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7778" t="8618" r="39191" b="5365"/>
          <a:stretch/>
        </p:blipFill>
        <p:spPr>
          <a:xfrm rot="16200000">
            <a:off x="2000121" y="2548761"/>
            <a:ext cx="2491998" cy="5069840"/>
          </a:xfrm>
          <a:prstGeom prst="rect">
            <a:avLst/>
          </a:prstGeom>
          <a:effectLst>
            <a:innerShdw blurRad="114300">
              <a:prstClr val="black"/>
            </a:innerShdw>
          </a:effectLst>
        </p:spPr>
      </p:pic>
    </p:spTree>
    <p:extLst>
      <p:ext uri="{BB962C8B-B14F-4D97-AF65-F5344CB8AC3E}">
        <p14:creationId xmlns:p14="http://schemas.microsoft.com/office/powerpoint/2010/main" val="34375298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5280" y="264160"/>
            <a:ext cx="8544560" cy="3877985"/>
          </a:xfrm>
          <a:prstGeom prst="rect">
            <a:avLst/>
          </a:prstGeom>
          <a:noFill/>
        </p:spPr>
        <p:txBody>
          <a:bodyPr wrap="square" rtlCol="0">
            <a:spAutoFit/>
          </a:bodyPr>
          <a:lstStyle/>
          <a:p>
            <a:r>
              <a:rPr lang="en-US" sz="2400" b="1" dirty="0" smtClean="0"/>
              <a:t>Approaches </a:t>
            </a:r>
            <a:r>
              <a:rPr lang="en-US" sz="2400" b="1" dirty="0"/>
              <a:t>to handle outliers</a:t>
            </a:r>
            <a:r>
              <a:rPr lang="en-US" sz="2400" b="1" dirty="0" smtClean="0"/>
              <a:t>:</a:t>
            </a:r>
          </a:p>
          <a:p>
            <a:endParaRPr lang="en-US" sz="2400" b="1" dirty="0" smtClean="0"/>
          </a:p>
          <a:p>
            <a:r>
              <a:rPr lang="en-US" dirty="0" smtClean="0"/>
              <a:t>To handle the outliers  we used following methods to remove it:</a:t>
            </a:r>
          </a:p>
          <a:p>
            <a:endParaRPr lang="en-US" b="1" dirty="0"/>
          </a:p>
          <a:p>
            <a:pPr marL="285750" indent="-285750">
              <a:buFont typeface="Arial" panose="020B0604020202020204" pitchFamily="34" charset="0"/>
              <a:buChar char="•"/>
            </a:pPr>
            <a:r>
              <a:rPr lang="en-US" b="1" dirty="0" smtClean="0"/>
              <a:t>Winsorize </a:t>
            </a:r>
            <a:r>
              <a:rPr lang="en-US" b="1" dirty="0"/>
              <a:t>the </a:t>
            </a:r>
            <a:r>
              <a:rPr lang="en-US" b="1" dirty="0" smtClean="0"/>
              <a:t>data :  </a:t>
            </a:r>
            <a:r>
              <a:rPr lang="en-US" dirty="0"/>
              <a:t>Winsorization is the process of replacing the extreme values of statistical data in order to limit the effect of the outliers on the calculations</a:t>
            </a:r>
            <a:endParaRPr lang="en-US" b="1" dirty="0" smtClean="0"/>
          </a:p>
          <a:p>
            <a:pPr marL="285750" indent="-285750">
              <a:buFont typeface="Arial" panose="020B0604020202020204" pitchFamily="34" charset="0"/>
              <a:buChar char="•"/>
            </a:pPr>
            <a:r>
              <a:rPr lang="en-US" b="1" dirty="0" smtClean="0"/>
              <a:t>Transform </a:t>
            </a:r>
            <a:r>
              <a:rPr lang="en-US" b="1" dirty="0"/>
              <a:t>the </a:t>
            </a:r>
            <a:r>
              <a:rPr lang="en-US" b="1" dirty="0" smtClean="0"/>
              <a:t>data :  </a:t>
            </a:r>
            <a:r>
              <a:rPr lang="en-US" dirty="0"/>
              <a:t>Transformation of the skewed variables may also help correct the distribution of the </a:t>
            </a:r>
            <a:r>
              <a:rPr lang="en-US" dirty="0" smtClean="0"/>
              <a:t>variables</a:t>
            </a:r>
            <a:endParaRPr lang="en-US" b="1" dirty="0"/>
          </a:p>
          <a:p>
            <a:pPr marL="285750" indent="-285750">
              <a:buFont typeface="Arial" panose="020B0604020202020204" pitchFamily="34" charset="0"/>
              <a:buChar char="•"/>
            </a:pPr>
            <a:r>
              <a:rPr lang="en-US" b="1" dirty="0" smtClean="0"/>
              <a:t>Capping :  </a:t>
            </a:r>
            <a:r>
              <a:rPr lang="en-US" dirty="0"/>
              <a:t>In this method, we first initialize a </a:t>
            </a:r>
            <a:r>
              <a:rPr lang="en-US" dirty="0" smtClean="0"/>
              <a:t>data frame/series</a:t>
            </a:r>
            <a:r>
              <a:rPr lang="en-US" dirty="0"/>
              <a:t>. Then, we set the values of a lower and higher percentile. </a:t>
            </a:r>
            <a:endParaRPr lang="en-US" dirty="0" smtClean="0"/>
          </a:p>
          <a:p>
            <a:pPr marL="285750" indent="-285750">
              <a:buFont typeface="Arial" panose="020B0604020202020204" pitchFamily="34" charset="0"/>
              <a:buChar char="•"/>
            </a:pPr>
            <a:r>
              <a:rPr lang="en-US" b="1" dirty="0" smtClean="0"/>
              <a:t>IQR : </a:t>
            </a:r>
            <a:r>
              <a:rPr lang="en-US" dirty="0"/>
              <a:t>IQR is the middle 50% of data, which is Q3-Q1. Q1 is the first quartile, Q3 is the third quartile, and quartile divides an ordered dataset into 4 equal-sized groups.</a:t>
            </a:r>
            <a:endParaRPr lang="en-US" b="1" dirty="0"/>
          </a:p>
          <a:p>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849" t="9697" r="36464" b="6981"/>
          <a:stretch/>
        </p:blipFill>
        <p:spPr>
          <a:xfrm>
            <a:off x="9011920" y="646212"/>
            <a:ext cx="2885440" cy="3403600"/>
          </a:xfrm>
          <a:prstGeom prst="rect">
            <a:avLst/>
          </a:prstGeom>
          <a:effectLst>
            <a:innerShdw blurRad="114300">
              <a:prstClr val="black"/>
            </a:inn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8889" t="8441" r="39394" b="6981"/>
          <a:stretch/>
        </p:blipFill>
        <p:spPr>
          <a:xfrm rot="16200000">
            <a:off x="1949728" y="2616260"/>
            <a:ext cx="2407920" cy="5275025"/>
          </a:xfrm>
          <a:prstGeom prst="rect">
            <a:avLst/>
          </a:prstGeom>
          <a:effectLst>
            <a:innerShdw blurRad="114300">
              <a:prstClr val="black"/>
            </a:innerShdw>
          </a:effectLst>
        </p:spPr>
      </p:pic>
      <p:sp>
        <p:nvSpPr>
          <p:cNvPr id="6" name="TextBox 5"/>
          <p:cNvSpPr txBox="1"/>
          <p:nvPr/>
        </p:nvSpPr>
        <p:spPr>
          <a:xfrm>
            <a:off x="6593840" y="4541520"/>
            <a:ext cx="4602480" cy="1754326"/>
          </a:xfrm>
          <a:prstGeom prst="rect">
            <a:avLst/>
          </a:prstGeom>
          <a:noFill/>
        </p:spPr>
        <p:txBody>
          <a:bodyPr wrap="square" rtlCol="0">
            <a:spAutoFit/>
          </a:bodyPr>
          <a:lstStyle/>
          <a:p>
            <a:pPr marL="285750" indent="-285750">
              <a:buFont typeface="Arial" panose="020B0604020202020204" pitchFamily="34" charset="0"/>
              <a:buChar char="•"/>
            </a:pPr>
            <a:r>
              <a:rPr lang="en-IN" dirty="0" smtClean="0"/>
              <a:t>By using this methods we observed that </a:t>
            </a:r>
            <a:r>
              <a:rPr lang="en-US" dirty="0" smtClean="0"/>
              <a:t>for </a:t>
            </a:r>
            <a:r>
              <a:rPr lang="en-US" dirty="0"/>
              <a:t>the Methods IQR, capping with 0.1 and Winsorizing, datset is completely outlier free. </a:t>
            </a:r>
            <a:r>
              <a:rPr lang="en-US" dirty="0" smtClean="0"/>
              <a:t> </a:t>
            </a:r>
            <a:r>
              <a:rPr lang="en-US" dirty="0"/>
              <a:t>to determine the best method, </a:t>
            </a:r>
            <a:r>
              <a:rPr lang="en-US" dirty="0" smtClean="0"/>
              <a:t>we  implemented </a:t>
            </a:r>
            <a:r>
              <a:rPr lang="en-US" dirty="0"/>
              <a:t>sample random regressor and </a:t>
            </a:r>
            <a:r>
              <a:rPr lang="en-US" dirty="0" smtClean="0"/>
              <a:t>then find </a:t>
            </a:r>
            <a:r>
              <a:rPr lang="en-US" dirty="0"/>
              <a:t>the efficiency for both data sets.</a:t>
            </a:r>
            <a:endParaRPr lang="en-IN" dirty="0"/>
          </a:p>
        </p:txBody>
      </p:sp>
    </p:spTree>
    <p:extLst>
      <p:ext uri="{BB962C8B-B14F-4D97-AF65-F5344CB8AC3E}">
        <p14:creationId xmlns:p14="http://schemas.microsoft.com/office/powerpoint/2010/main" val="35415538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7680" y="365760"/>
            <a:ext cx="3698240" cy="830997"/>
          </a:xfrm>
          <a:prstGeom prst="rect">
            <a:avLst/>
          </a:prstGeom>
          <a:noFill/>
        </p:spPr>
        <p:txBody>
          <a:bodyPr wrap="square" rtlCol="0">
            <a:spAutoFit/>
          </a:bodyPr>
          <a:lstStyle/>
          <a:p>
            <a:r>
              <a:rPr lang="en-IN" sz="2400" b="1" dirty="0" smtClean="0"/>
              <a:t>FEATURE </a:t>
            </a:r>
            <a:r>
              <a:rPr lang="en-IN" sz="2400" b="1" dirty="0"/>
              <a:t>ENGINEERING:</a:t>
            </a:r>
          </a:p>
          <a:p>
            <a:endParaRPr lang="en-IN" sz="2400" dirty="0"/>
          </a:p>
        </p:txBody>
      </p:sp>
      <p:sp>
        <p:nvSpPr>
          <p:cNvPr id="3" name="TextBox 2"/>
          <p:cNvSpPr txBox="1"/>
          <p:nvPr/>
        </p:nvSpPr>
        <p:spPr>
          <a:xfrm>
            <a:off x="487680" y="965200"/>
            <a:ext cx="7599680" cy="3693319"/>
          </a:xfrm>
          <a:prstGeom prst="rect">
            <a:avLst/>
          </a:prstGeom>
          <a:noFill/>
        </p:spPr>
        <p:txBody>
          <a:bodyPr wrap="square" rtlCol="0">
            <a:spAutoFit/>
          </a:bodyPr>
          <a:lstStyle/>
          <a:p>
            <a:pPr marL="285750" indent="-285750">
              <a:buFont typeface="Arial" panose="020B0604020202020204" pitchFamily="34" charset="0"/>
              <a:buChar char="•"/>
            </a:pPr>
            <a:r>
              <a:rPr lang="en-IN" dirty="0" smtClean="0"/>
              <a:t>Before starting the feature engineering we drop two </a:t>
            </a:r>
            <a:r>
              <a:rPr lang="en-IN" b="1" dirty="0" smtClean="0"/>
              <a:t>columns  </a:t>
            </a:r>
            <a:r>
              <a:rPr lang="en-US" b="1" dirty="0" smtClean="0"/>
              <a:t>id </a:t>
            </a:r>
            <a:r>
              <a:rPr lang="en-US" dirty="0" smtClean="0"/>
              <a:t>because </a:t>
            </a:r>
            <a:r>
              <a:rPr lang="en-US" dirty="0"/>
              <a:t>Its only an id and </a:t>
            </a:r>
            <a:r>
              <a:rPr lang="en-US" b="1" dirty="0" smtClean="0"/>
              <a:t>datetime</a:t>
            </a:r>
            <a:r>
              <a:rPr lang="en-US" dirty="0" smtClean="0"/>
              <a:t> because this </a:t>
            </a:r>
            <a:r>
              <a:rPr lang="en-US" dirty="0"/>
              <a:t>has the date, since we already have seperate columns for 'year' and 'month'</a:t>
            </a:r>
            <a:r>
              <a:rPr lang="en-IN" dirty="0" smtClean="0"/>
              <a:t> .</a:t>
            </a:r>
          </a:p>
          <a:p>
            <a:endParaRPr lang="en-IN" dirty="0" smtClean="0"/>
          </a:p>
          <a:p>
            <a:pPr marL="285750" indent="-285750">
              <a:buFont typeface="Arial" panose="020B0604020202020204" pitchFamily="34" charset="0"/>
              <a:buChar char="•"/>
            </a:pPr>
            <a:r>
              <a:rPr lang="en-IN" dirty="0" smtClean="0"/>
              <a:t>Then we started with </a:t>
            </a:r>
            <a:r>
              <a:rPr lang="en-IN" b="1" dirty="0" smtClean="0">
                <a:solidFill>
                  <a:schemeClr val="accent2"/>
                </a:solidFill>
              </a:rPr>
              <a:t>Feature Selection </a:t>
            </a:r>
            <a:r>
              <a:rPr lang="en-IN" dirty="0" smtClean="0"/>
              <a:t>in this we used five approaches:</a:t>
            </a:r>
          </a:p>
          <a:p>
            <a:r>
              <a:rPr lang="en-US" dirty="0" smtClean="0"/>
              <a:t>                 </a:t>
            </a:r>
            <a:r>
              <a:rPr lang="en-US" b="1" dirty="0" smtClean="0"/>
              <a:t>Recursive Feature Elimination (RFE)</a:t>
            </a:r>
          </a:p>
          <a:p>
            <a:r>
              <a:rPr lang="en-US" b="1" dirty="0" smtClean="0"/>
              <a:t>                  Mutual Information (MI)</a:t>
            </a:r>
          </a:p>
          <a:p>
            <a:r>
              <a:rPr lang="en-US" b="1" dirty="0" smtClean="0"/>
              <a:t>                  L1 Regularization (Lasso)</a:t>
            </a:r>
          </a:p>
          <a:p>
            <a:r>
              <a:rPr lang="en-US" b="1" dirty="0" smtClean="0"/>
              <a:t>                  Variance Inflation Factor(VIF)</a:t>
            </a:r>
          </a:p>
          <a:p>
            <a:r>
              <a:rPr lang="en-US" b="1" dirty="0" smtClean="0"/>
              <a:t>                  Tree Based Feature Selection</a:t>
            </a:r>
          </a:p>
          <a:p>
            <a:pPr marL="285750" indent="-285750">
              <a:buFont typeface="Arial" panose="020B0604020202020204" pitchFamily="34" charset="0"/>
              <a:buChar char="•"/>
            </a:pPr>
            <a:endParaRPr lang="en-IN" dirty="0" smtClean="0"/>
          </a:p>
          <a:p>
            <a:r>
              <a:rPr lang="en-IN" b="1" dirty="0" smtClean="0"/>
              <a:t>              </a:t>
            </a:r>
            <a:endParaRPr lang="en-IN" b="1" dirty="0"/>
          </a:p>
          <a:p>
            <a:pPr marL="285750" indent="-285750">
              <a:buFont typeface="Arial" panose="020B0604020202020204" pitchFamily="34" charset="0"/>
              <a:buChar char="•"/>
            </a:pP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3233" t="9517" r="35656" b="13805"/>
          <a:stretch/>
        </p:blipFill>
        <p:spPr>
          <a:xfrm>
            <a:off x="8270240" y="508000"/>
            <a:ext cx="3129280" cy="3078480"/>
          </a:xfrm>
          <a:prstGeom prst="rect">
            <a:avLst/>
          </a:prstGeom>
          <a:effectLst>
            <a:innerShdw blurRad="114300">
              <a:prstClr val="black"/>
            </a:innerShdw>
          </a:effectLst>
        </p:spPr>
      </p:pic>
      <p:sp>
        <p:nvSpPr>
          <p:cNvPr id="6" name="TextBox 5"/>
          <p:cNvSpPr txBox="1"/>
          <p:nvPr/>
        </p:nvSpPr>
        <p:spPr>
          <a:xfrm>
            <a:off x="6096000" y="3820160"/>
            <a:ext cx="5709920" cy="313932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 for </a:t>
            </a:r>
            <a:r>
              <a:rPr lang="en-US" dirty="0"/>
              <a:t>Decision tree feature selection method we required max depth </a:t>
            </a:r>
            <a:r>
              <a:rPr lang="en-US" dirty="0" smtClean="0"/>
              <a:t>parameter so </a:t>
            </a:r>
            <a:r>
              <a:rPr lang="en-US" dirty="0"/>
              <a:t>to get best </a:t>
            </a:r>
            <a:r>
              <a:rPr lang="en-US" b="1" dirty="0"/>
              <a:t>max_depth</a:t>
            </a:r>
            <a:r>
              <a:rPr lang="en-US" dirty="0"/>
              <a:t> we </a:t>
            </a:r>
            <a:r>
              <a:rPr lang="en-US" dirty="0" smtClean="0"/>
              <a:t> used </a:t>
            </a:r>
            <a:r>
              <a:rPr lang="en-US" b="1" dirty="0"/>
              <a:t>cross-validation technique </a:t>
            </a:r>
            <a:r>
              <a:rPr lang="en-US" dirty="0"/>
              <a:t>and </a:t>
            </a:r>
            <a:r>
              <a:rPr lang="en-US" dirty="0" smtClean="0"/>
              <a:t>then we </a:t>
            </a:r>
            <a:r>
              <a:rPr lang="en-US" dirty="0"/>
              <a:t>found the  </a:t>
            </a:r>
            <a:r>
              <a:rPr lang="en-US" b="1" dirty="0"/>
              <a:t>best max_depth is 11</a:t>
            </a:r>
            <a:r>
              <a:rPr lang="en-US" dirty="0" smtClean="0"/>
              <a:t>.</a:t>
            </a:r>
          </a:p>
          <a:p>
            <a:pPr marL="285750" indent="-285750">
              <a:buFont typeface="Arial" panose="020B0604020202020204" pitchFamily="34" charset="0"/>
              <a:buChar char="•"/>
            </a:pPr>
            <a:r>
              <a:rPr lang="en-US" dirty="0" smtClean="0"/>
              <a:t>After this methods we found </a:t>
            </a:r>
            <a:r>
              <a:rPr lang="en-US" dirty="0"/>
              <a:t>that </a:t>
            </a:r>
            <a:r>
              <a:rPr lang="en-US" dirty="0" smtClean="0"/>
              <a:t>the </a:t>
            </a:r>
            <a:r>
              <a:rPr lang="en-US" dirty="0"/>
              <a:t>best features </a:t>
            </a:r>
            <a:r>
              <a:rPr lang="en-US" dirty="0" smtClean="0"/>
              <a:t> </a:t>
            </a:r>
            <a:r>
              <a:rPr lang="en-US" b="1" dirty="0" smtClean="0"/>
              <a:t>season</a:t>
            </a:r>
            <a:r>
              <a:rPr lang="en-US" b="1" dirty="0"/>
              <a:t>, year, month, hour, weekday, working day, registered, casual and date</a:t>
            </a:r>
            <a:r>
              <a:rPr lang="en-US" b="1" dirty="0" smtClean="0"/>
              <a:t>.</a:t>
            </a:r>
          </a:p>
          <a:p>
            <a:pPr marL="285750" indent="-285750">
              <a:buFont typeface="Arial" panose="020B0604020202020204" pitchFamily="34" charset="0"/>
              <a:buChar char="•"/>
            </a:pPr>
            <a:r>
              <a:rPr lang="en-US" dirty="0" smtClean="0"/>
              <a:t> </a:t>
            </a:r>
            <a:r>
              <a:rPr lang="en-US" dirty="0"/>
              <a:t>we need to predict the target variable irrespective of year further so, we </a:t>
            </a:r>
            <a:r>
              <a:rPr lang="en-US" dirty="0" smtClean="0"/>
              <a:t>eliminated year </a:t>
            </a:r>
            <a:r>
              <a:rPr lang="en-US" dirty="0"/>
              <a:t>parameter</a:t>
            </a:r>
            <a:endParaRPr lang="en-US" b="1" dirty="0"/>
          </a:p>
          <a:p>
            <a:pPr marL="285750" indent="-285750">
              <a:buFont typeface="Arial" panose="020B0604020202020204" pitchFamily="34" charset="0"/>
              <a:buChar char="•"/>
            </a:pPr>
            <a:endParaRPr lang="en-US" dirty="0"/>
          </a:p>
          <a:p>
            <a:endParaRPr lang="en-IN"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9495" t="29450" r="20606" b="19371"/>
          <a:stretch/>
        </p:blipFill>
        <p:spPr>
          <a:xfrm>
            <a:off x="487680" y="3992880"/>
            <a:ext cx="5496560" cy="2428399"/>
          </a:xfrm>
          <a:prstGeom prst="rect">
            <a:avLst/>
          </a:prstGeom>
          <a:effectLst>
            <a:innerShdw blurRad="114300">
              <a:prstClr val="black"/>
            </a:innerShdw>
          </a:effectLst>
        </p:spPr>
      </p:pic>
    </p:spTree>
    <p:extLst>
      <p:ext uri="{BB962C8B-B14F-4D97-AF65-F5344CB8AC3E}">
        <p14:creationId xmlns:p14="http://schemas.microsoft.com/office/powerpoint/2010/main" val="17383575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4960" y="629920"/>
            <a:ext cx="4500880" cy="341632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After feature selection we started with   </a:t>
            </a:r>
            <a:r>
              <a:rPr lang="en-IN" b="1" dirty="0" smtClean="0">
                <a:solidFill>
                  <a:schemeClr val="accent2">
                    <a:lumMod val="75000"/>
                  </a:schemeClr>
                </a:solidFill>
              </a:rPr>
              <a:t>One Hot Encoding</a:t>
            </a:r>
          </a:p>
          <a:p>
            <a:pPr marL="285750" indent="-285750">
              <a:buFont typeface="Arial" panose="020B0604020202020204" pitchFamily="34" charset="0"/>
              <a:buChar char="•"/>
            </a:pPr>
            <a:r>
              <a:rPr lang="en-US" dirty="0" smtClean="0"/>
              <a:t> as we know is </a:t>
            </a:r>
            <a:r>
              <a:rPr lang="en-US" dirty="0"/>
              <a:t>a technique that we use to represent categorical variables as numerical values in a machine learning </a:t>
            </a:r>
            <a:r>
              <a:rPr lang="en-US" dirty="0" smtClean="0"/>
              <a:t>model</a:t>
            </a:r>
          </a:p>
          <a:p>
            <a:pPr marL="285750" indent="-285750">
              <a:buFont typeface="Arial" panose="020B0604020202020204" pitchFamily="34" charset="0"/>
              <a:buChar char="•"/>
            </a:pPr>
            <a:r>
              <a:rPr lang="en-US" dirty="0" smtClean="0"/>
              <a:t>In our dataset we used this </a:t>
            </a:r>
            <a:r>
              <a:rPr lang="en-US" dirty="0"/>
              <a:t>for columns 'season', 'year', 'month', 'weekday', </a:t>
            </a:r>
            <a:r>
              <a:rPr lang="en-US" dirty="0" smtClean="0"/>
              <a:t>'working day</a:t>
            </a:r>
            <a:r>
              <a:rPr lang="en-US" dirty="0"/>
              <a:t>', </a:t>
            </a:r>
            <a:r>
              <a:rPr lang="en-US" dirty="0" smtClean="0"/>
              <a:t>'weather‘</a:t>
            </a:r>
          </a:p>
          <a:p>
            <a:endParaRPr lang="en-US" dirty="0" smtClean="0"/>
          </a:p>
          <a:p>
            <a:endParaRPr lang="en-US" dirty="0" smtClean="0"/>
          </a:p>
          <a:p>
            <a:r>
              <a:rPr lang="en-IN" b="1" dirty="0" smtClean="0">
                <a:solidFill>
                  <a:schemeClr val="accent2"/>
                </a:solidFill>
              </a:rPr>
              <a:t> </a:t>
            </a:r>
            <a:endParaRPr lang="en-IN" b="1"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7475" t="16880" r="28687" b="23681"/>
          <a:stretch/>
        </p:blipFill>
        <p:spPr>
          <a:xfrm>
            <a:off x="5435600" y="629920"/>
            <a:ext cx="6197600" cy="2923739"/>
          </a:xfrm>
          <a:prstGeom prst="rect">
            <a:avLst/>
          </a:prstGeom>
          <a:effectLst>
            <a:innerShdw blurRad="114300">
              <a:prstClr val="black"/>
            </a:innerShdw>
          </a:effectLst>
        </p:spPr>
      </p:pic>
      <p:sp>
        <p:nvSpPr>
          <p:cNvPr id="4" name="TextBox 3"/>
          <p:cNvSpPr txBox="1"/>
          <p:nvPr/>
        </p:nvSpPr>
        <p:spPr>
          <a:xfrm>
            <a:off x="6085840" y="3891280"/>
            <a:ext cx="4907280" cy="923330"/>
          </a:xfrm>
          <a:prstGeom prst="rect">
            <a:avLst/>
          </a:prstGeom>
          <a:noFill/>
        </p:spPr>
        <p:txBody>
          <a:bodyPr wrap="square" rtlCol="0">
            <a:spAutoFit/>
          </a:bodyPr>
          <a:lstStyle/>
          <a:p>
            <a:pPr marL="285750" indent="-285750">
              <a:buFont typeface="Arial" panose="020B0604020202020204" pitchFamily="34" charset="0"/>
              <a:buChar char="•"/>
            </a:pPr>
            <a:r>
              <a:rPr lang="en-US" dirty="0"/>
              <a:t>After one hot encoding we have done </a:t>
            </a:r>
            <a:r>
              <a:rPr lang="en-IN" b="1" dirty="0"/>
              <a:t>Splitting dataset</a:t>
            </a:r>
            <a:r>
              <a:rPr lang="en-IN" dirty="0"/>
              <a:t>  which the train and test split</a:t>
            </a:r>
            <a:endParaRPr lang="en-US" dirty="0"/>
          </a:p>
          <a:p>
            <a:endParaRPr lang="en-IN"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5051" t="52795" r="28081" b="33737"/>
          <a:stretch/>
        </p:blipFill>
        <p:spPr>
          <a:xfrm>
            <a:off x="924560" y="4704080"/>
            <a:ext cx="6695440" cy="1757680"/>
          </a:xfrm>
          <a:prstGeom prst="rect">
            <a:avLst/>
          </a:prstGeom>
          <a:effectLst>
            <a:innerShdw blurRad="114300">
              <a:prstClr val="black"/>
            </a:innerShdw>
          </a:effectLst>
        </p:spPr>
      </p:pic>
    </p:spTree>
    <p:extLst>
      <p:ext uri="{BB962C8B-B14F-4D97-AF65-F5344CB8AC3E}">
        <p14:creationId xmlns:p14="http://schemas.microsoft.com/office/powerpoint/2010/main" val="32515120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45441"/>
            <a:ext cx="11369040" cy="3139321"/>
          </a:xfrm>
          <a:prstGeom prst="rect">
            <a:avLst/>
          </a:prstGeom>
          <a:noFill/>
        </p:spPr>
        <p:txBody>
          <a:bodyPr wrap="square" rtlCol="0">
            <a:spAutoFit/>
          </a:bodyPr>
          <a:lstStyle/>
          <a:p>
            <a:pPr marL="285750" indent="-285750">
              <a:buFont typeface="Arial" panose="020B0604020202020204" pitchFamily="34" charset="0"/>
              <a:buChar char="•"/>
            </a:pPr>
            <a:r>
              <a:rPr lang="en-IN" dirty="0" smtClean="0"/>
              <a:t>After Splitting we started </a:t>
            </a:r>
            <a:r>
              <a:rPr lang="en-IN" b="1" dirty="0" smtClean="0">
                <a:solidFill>
                  <a:schemeClr val="accent2">
                    <a:lumMod val="75000"/>
                  </a:schemeClr>
                </a:solidFill>
              </a:rPr>
              <a:t>Feature Scaling </a:t>
            </a:r>
            <a:r>
              <a:rPr lang="en-US" dirty="0"/>
              <a:t>Feature scaling is a method used to normalize the range of independent variables or features of data</a:t>
            </a:r>
            <a:r>
              <a:rPr lang="en-IN" dirty="0" smtClean="0"/>
              <a:t> . </a:t>
            </a:r>
            <a:r>
              <a:rPr lang="en-US" dirty="0" smtClean="0"/>
              <a:t>We 2 </a:t>
            </a:r>
            <a:r>
              <a:rPr lang="en-US" dirty="0"/>
              <a:t>methods for </a:t>
            </a:r>
            <a:r>
              <a:rPr lang="en-US" dirty="0" smtClean="0"/>
              <a:t>scaling </a:t>
            </a:r>
            <a:r>
              <a:rPr lang="en-US" dirty="0"/>
              <a:t>the features</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smtClean="0"/>
              <a:t>Min-Max Scaling: </a:t>
            </a:r>
            <a:r>
              <a:rPr lang="en-US" dirty="0"/>
              <a:t>Also known as min-max normalization, it is the simplest method and consists of rescaling the range of features to scale the range in [0, 1</a:t>
            </a:r>
            <a:r>
              <a:rPr lang="en-US" dirty="0" smtClean="0"/>
              <a:t>].</a:t>
            </a:r>
          </a:p>
          <a:p>
            <a:pPr marL="285750" indent="-285750">
              <a:buFont typeface="Arial" panose="020B0604020202020204" pitchFamily="34" charset="0"/>
              <a:buChar char="•"/>
            </a:pPr>
            <a:r>
              <a:rPr lang="en-US" b="1" dirty="0" smtClean="0"/>
              <a:t>Standardscaling</a:t>
            </a:r>
            <a:r>
              <a:rPr lang="en-US" b="1" dirty="0"/>
              <a:t>:</a:t>
            </a:r>
            <a:r>
              <a:rPr lang="en-US" dirty="0"/>
              <a:t> StandardScaler is the industry's go-to algorithm. StandardScaler standardizes a feature by subtracting the mean and then scaling to unit variance. Unit variance means dividing all the values by the standard deviation</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IN" dirty="0" smtClean="0"/>
              <a:t>       </a:t>
            </a: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0303" t="47945" r="21717" b="11112"/>
          <a:stretch/>
        </p:blipFill>
        <p:spPr>
          <a:xfrm>
            <a:off x="304800" y="2743360"/>
            <a:ext cx="4521824" cy="2296160"/>
          </a:xfrm>
          <a:prstGeom prst="rect">
            <a:avLst/>
          </a:prstGeom>
          <a:effectLst>
            <a:innerShdw blurRad="114300">
              <a:prstClr val="black"/>
            </a:inn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9899" t="26217" r="21010" b="9315"/>
          <a:stretch/>
        </p:blipFill>
        <p:spPr>
          <a:xfrm>
            <a:off x="5278432" y="2636242"/>
            <a:ext cx="5943600" cy="2550160"/>
          </a:xfrm>
          <a:prstGeom prst="rect">
            <a:avLst/>
          </a:prstGeom>
          <a:effectLst>
            <a:innerShdw blurRad="114300">
              <a:prstClr val="black"/>
            </a:innerShdw>
          </a:effectLst>
        </p:spPr>
      </p:pic>
      <p:sp>
        <p:nvSpPr>
          <p:cNvPr id="9" name="TextBox 8"/>
          <p:cNvSpPr txBox="1"/>
          <p:nvPr/>
        </p:nvSpPr>
        <p:spPr>
          <a:xfrm>
            <a:off x="436880" y="5303520"/>
            <a:ext cx="11318240" cy="2092881"/>
          </a:xfrm>
          <a:prstGeom prst="rect">
            <a:avLst/>
          </a:prstGeom>
          <a:noFill/>
        </p:spPr>
        <p:txBody>
          <a:bodyPr wrap="square" rtlCol="0">
            <a:spAutoFit/>
          </a:bodyPr>
          <a:lstStyle/>
          <a:p>
            <a:pPr marL="285750" lvl="0" indent="-285750">
              <a:buFont typeface="Arial" panose="020B0604020202020204" pitchFamily="34" charset="0"/>
              <a:buChar char="•"/>
            </a:pPr>
            <a:r>
              <a:rPr lang="en-US" altLang="en-US" dirty="0">
                <a:solidFill>
                  <a:srgbClr val="000000"/>
                </a:solidFill>
                <a:cs typeface="Courier New" panose="02070309020205020404" pitchFamily="49" charset="0"/>
              </a:rPr>
              <a:t>squared score for min-max scaled data: </a:t>
            </a:r>
            <a:r>
              <a:rPr lang="en-US" altLang="en-US" b="1" dirty="0" smtClean="0">
                <a:solidFill>
                  <a:srgbClr val="000000"/>
                </a:solidFill>
                <a:cs typeface="Courier New" panose="02070309020205020404" pitchFamily="49" charset="0"/>
              </a:rPr>
              <a:t>0.9964470838519144</a:t>
            </a:r>
            <a:r>
              <a:rPr lang="en-US" altLang="en-US" dirty="0" smtClean="0">
                <a:solidFill>
                  <a:srgbClr val="000000"/>
                </a:solidFill>
                <a:cs typeface="Courier New" panose="02070309020205020404" pitchFamily="49" charset="0"/>
              </a:rPr>
              <a:t> and </a:t>
            </a:r>
            <a:r>
              <a:rPr lang="en-US" altLang="en-US" dirty="0">
                <a:solidFill>
                  <a:srgbClr val="000000"/>
                </a:solidFill>
                <a:cs typeface="Courier New" panose="02070309020205020404" pitchFamily="49" charset="0"/>
              </a:rPr>
              <a:t>R-squared score for standard scaled data: </a:t>
            </a:r>
            <a:r>
              <a:rPr lang="en-US" altLang="en-US" b="1" dirty="0">
                <a:solidFill>
                  <a:srgbClr val="000000"/>
                </a:solidFill>
                <a:cs typeface="Courier New" panose="02070309020205020404" pitchFamily="49" charset="0"/>
              </a:rPr>
              <a:t>0.9964748134366694</a:t>
            </a:r>
            <a:r>
              <a:rPr lang="en-US" altLang="en-US" sz="1400" b="1" dirty="0"/>
              <a:t> </a:t>
            </a:r>
            <a:r>
              <a:rPr lang="en-US" altLang="en-US" sz="1400" b="1" dirty="0" smtClean="0"/>
              <a:t>.</a:t>
            </a:r>
          </a:p>
          <a:p>
            <a:pPr marL="285750" lvl="0" indent="-285750">
              <a:buFont typeface="Arial" panose="020B0604020202020204" pitchFamily="34" charset="0"/>
              <a:buChar char="•"/>
            </a:pPr>
            <a:r>
              <a:rPr lang="en-US" dirty="0" smtClean="0"/>
              <a:t>from </a:t>
            </a:r>
            <a:r>
              <a:rPr lang="en-US" dirty="0"/>
              <a:t>above </a:t>
            </a:r>
            <a:r>
              <a:rPr lang="en-US" dirty="0" smtClean="0"/>
              <a:t>we concluded that both </a:t>
            </a:r>
            <a:r>
              <a:rPr lang="en-US" dirty="0"/>
              <a:t>methods are best for our dataset. we </a:t>
            </a:r>
            <a:r>
              <a:rPr lang="en-US" dirty="0" smtClean="0"/>
              <a:t>have </a:t>
            </a:r>
            <a:r>
              <a:rPr lang="en-US" dirty="0"/>
              <a:t>narrow range of values then we </a:t>
            </a:r>
            <a:r>
              <a:rPr lang="en-US" dirty="0" smtClean="0"/>
              <a:t> considered using </a:t>
            </a:r>
            <a:r>
              <a:rPr lang="en-US" dirty="0"/>
              <a:t>standardScaler.</a:t>
            </a:r>
            <a:endParaRPr lang="en-US" altLang="en-US" sz="1400" b="1" dirty="0" smtClean="0"/>
          </a:p>
          <a:p>
            <a:pPr lvl="0"/>
            <a:endParaRPr lang="en-US" altLang="en-US" sz="4000" b="1" dirty="0"/>
          </a:p>
          <a:p>
            <a:endParaRPr lang="en-IN" dirty="0"/>
          </a:p>
        </p:txBody>
      </p:sp>
      <p:sp>
        <p:nvSpPr>
          <p:cNvPr id="10" name="Rectangle 2"/>
          <p:cNvSpPr>
            <a:spLocks noChangeArrowheads="1"/>
          </p:cNvSpPr>
          <p:nvPr/>
        </p:nvSpPr>
        <p:spPr bwMode="auto">
          <a:xfrm>
            <a:off x="0" y="151656"/>
            <a:ext cx="76944"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77307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6401" y="325120"/>
            <a:ext cx="5039359" cy="830997"/>
          </a:xfrm>
          <a:prstGeom prst="rect">
            <a:avLst/>
          </a:prstGeom>
        </p:spPr>
        <p:txBody>
          <a:bodyPr wrap="square">
            <a:spAutoFit/>
          </a:bodyPr>
          <a:lstStyle/>
          <a:p>
            <a:r>
              <a:rPr lang="en-IN" sz="2400" b="1" dirty="0">
                <a:solidFill>
                  <a:srgbClr val="000000"/>
                </a:solidFill>
                <a:latin typeface="Helvetica Neue"/>
              </a:rPr>
              <a:t>Model Building</a:t>
            </a:r>
            <a:r>
              <a:rPr lang="en-IN" sz="2400" b="1" dirty="0" smtClean="0">
                <a:solidFill>
                  <a:srgbClr val="000000"/>
                </a:solidFill>
                <a:latin typeface="Helvetica Neue"/>
              </a:rPr>
              <a:t>: </a:t>
            </a:r>
            <a:endParaRPr lang="en-IN" sz="2400" b="1" dirty="0">
              <a:solidFill>
                <a:srgbClr val="000000"/>
              </a:solidFill>
              <a:latin typeface="Helvetica Neue"/>
            </a:endParaRPr>
          </a:p>
          <a:p>
            <a:endParaRPr lang="en-IN" sz="2400" b="1" dirty="0" smtClean="0">
              <a:solidFill>
                <a:srgbClr val="000000"/>
              </a:solidFill>
              <a:latin typeface="Helvetica Neue"/>
            </a:endParaRPr>
          </a:p>
        </p:txBody>
      </p:sp>
      <p:sp>
        <p:nvSpPr>
          <p:cNvPr id="3" name="TextBox 2"/>
          <p:cNvSpPr txBox="1"/>
          <p:nvPr/>
        </p:nvSpPr>
        <p:spPr>
          <a:xfrm>
            <a:off x="406401" y="901343"/>
            <a:ext cx="6075679" cy="5078313"/>
          </a:xfrm>
          <a:prstGeom prst="rect">
            <a:avLst/>
          </a:prstGeom>
          <a:noFill/>
        </p:spPr>
        <p:txBody>
          <a:bodyPr wrap="square" rtlCol="0">
            <a:spAutoFit/>
          </a:bodyPr>
          <a:lstStyle/>
          <a:p>
            <a:pPr marL="285750" indent="-285750">
              <a:buFont typeface="Arial" panose="020B0604020202020204" pitchFamily="34" charset="0"/>
              <a:buChar char="•"/>
            </a:pPr>
            <a:r>
              <a:rPr lang="en-IN" dirty="0" smtClean="0"/>
              <a:t>We have build almost 4-5 models on this data set </a:t>
            </a:r>
          </a:p>
          <a:p>
            <a:r>
              <a:rPr lang="en-IN" dirty="0" smtClean="0"/>
              <a:t>that followed below:</a:t>
            </a:r>
          </a:p>
          <a:p>
            <a:pPr marL="285750" indent="-285750">
              <a:buFont typeface="Arial" panose="020B0604020202020204" pitchFamily="34" charset="0"/>
              <a:buChar char="•"/>
            </a:pPr>
            <a:endParaRPr lang="en-IN" dirty="0"/>
          </a:p>
          <a:p>
            <a:pPr marL="342900" indent="-342900">
              <a:buFont typeface="+mj-lt"/>
              <a:buAutoNum type="arabicPeriod"/>
            </a:pPr>
            <a:r>
              <a:rPr lang="en-IN" dirty="0" smtClean="0"/>
              <a:t>            </a:t>
            </a:r>
            <a:r>
              <a:rPr lang="en-IN" b="1" dirty="0"/>
              <a:t>Decision Tree Regression </a:t>
            </a:r>
            <a:r>
              <a:rPr lang="en-IN" b="1" dirty="0" smtClean="0"/>
              <a:t>model</a:t>
            </a:r>
          </a:p>
          <a:p>
            <a:pPr marL="342900" indent="-342900">
              <a:buFont typeface="+mj-lt"/>
              <a:buAutoNum type="arabicPeriod"/>
            </a:pPr>
            <a:r>
              <a:rPr lang="en-IN" b="1" dirty="0"/>
              <a:t> </a:t>
            </a:r>
            <a:r>
              <a:rPr lang="en-IN" b="1" dirty="0" smtClean="0"/>
              <a:t>          </a:t>
            </a:r>
            <a:r>
              <a:rPr lang="en-IN" b="1" dirty="0"/>
              <a:t>Random forest regression model</a:t>
            </a:r>
          </a:p>
          <a:p>
            <a:pPr marL="342900" indent="-342900">
              <a:buFont typeface="+mj-lt"/>
              <a:buAutoNum type="arabicPeriod"/>
            </a:pPr>
            <a:r>
              <a:rPr lang="en-IN" b="1" dirty="0" smtClean="0"/>
              <a:t>           </a:t>
            </a:r>
            <a:r>
              <a:rPr lang="en-IN" b="1" dirty="0" smtClean="0"/>
              <a:t>XtremeGradient </a:t>
            </a:r>
            <a:r>
              <a:rPr lang="en-IN" b="1" dirty="0"/>
              <a:t>Boosting Regressor </a:t>
            </a:r>
            <a:r>
              <a:rPr lang="en-IN" b="1" dirty="0" smtClean="0"/>
              <a:t>Model</a:t>
            </a:r>
          </a:p>
          <a:p>
            <a:pPr marL="342900" indent="-342900">
              <a:buFont typeface="+mj-lt"/>
              <a:buAutoNum type="arabicPeriod"/>
            </a:pPr>
            <a:r>
              <a:rPr lang="en-IN" b="1" dirty="0"/>
              <a:t> </a:t>
            </a:r>
            <a:r>
              <a:rPr lang="en-IN" b="1" dirty="0" smtClean="0"/>
              <a:t>          </a:t>
            </a:r>
            <a:r>
              <a:rPr lang="en-IN" b="1" dirty="0"/>
              <a:t>KNeighbors Regressor Model(KNN)</a:t>
            </a:r>
          </a:p>
          <a:p>
            <a:pPr marL="342900" indent="-342900">
              <a:buFont typeface="+mj-lt"/>
              <a:buAutoNum type="arabicPeriod"/>
            </a:pPr>
            <a:r>
              <a:rPr lang="en-IN" b="1" dirty="0" smtClean="0"/>
              <a:t>            </a:t>
            </a:r>
            <a:r>
              <a:rPr lang="en-IN" b="1" dirty="0"/>
              <a:t>SVM </a:t>
            </a:r>
            <a:r>
              <a:rPr lang="en-IN" b="1" dirty="0" smtClean="0"/>
              <a:t>Model</a:t>
            </a:r>
          </a:p>
          <a:p>
            <a:endParaRPr lang="en-IN" b="1" dirty="0"/>
          </a:p>
          <a:p>
            <a:pPr marL="285750" indent="-285750">
              <a:buFont typeface="Arial" panose="020B0604020202020204" pitchFamily="34" charset="0"/>
              <a:buChar char="•"/>
            </a:pPr>
            <a:r>
              <a:rPr lang="en-US" dirty="0" smtClean="0"/>
              <a:t>This Models </a:t>
            </a:r>
            <a:r>
              <a:rPr lang="en-US" dirty="0"/>
              <a:t>will help us understand the exact relationship between </a:t>
            </a:r>
            <a:r>
              <a:rPr lang="en-US" dirty="0" smtClean="0"/>
              <a:t>different </a:t>
            </a:r>
            <a:r>
              <a:rPr lang="en-US" dirty="0"/>
              <a:t>variables and how these variables are used to predict the result</a:t>
            </a:r>
            <a:r>
              <a:rPr lang="en-US" dirty="0" smtClean="0"/>
              <a:t>.</a:t>
            </a:r>
          </a:p>
          <a:p>
            <a:pPr marL="285750" indent="-285750">
              <a:buFont typeface="Arial" panose="020B0604020202020204" pitchFamily="34" charset="0"/>
              <a:buChar char="•"/>
            </a:pPr>
            <a:r>
              <a:rPr lang="en-US" dirty="0"/>
              <a:t>After Evaluate the performance of the </a:t>
            </a:r>
            <a:r>
              <a:rPr lang="en-US" dirty="0" smtClean="0"/>
              <a:t>models we </a:t>
            </a:r>
            <a:r>
              <a:rPr lang="en-US" dirty="0"/>
              <a:t>got </a:t>
            </a:r>
            <a:r>
              <a:rPr lang="en-US" dirty="0" smtClean="0"/>
              <a:t>model.score(</a:t>
            </a:r>
            <a:r>
              <a:rPr lang="en-US" dirty="0" err="1" smtClean="0"/>
              <a:t>X_train_std,y_train</a:t>
            </a:r>
            <a:r>
              <a:rPr lang="en-US" dirty="0"/>
              <a:t>) and model.score(</a:t>
            </a:r>
            <a:r>
              <a:rPr lang="en-US" dirty="0" err="1"/>
              <a:t>X_test_std,y_test</a:t>
            </a:r>
            <a:r>
              <a:rPr lang="en-US" dirty="0" smtClean="0"/>
              <a:t>) above 0.95.</a:t>
            </a:r>
          </a:p>
          <a:p>
            <a:pPr marL="285750" indent="-285750">
              <a:buFont typeface="Arial" panose="020B0604020202020204" pitchFamily="34" charset="0"/>
              <a:buChar char="•"/>
            </a:pPr>
            <a:r>
              <a:rPr lang="en-US" dirty="0" smtClean="0"/>
              <a:t>Also From above models  we got highest model score </a:t>
            </a:r>
            <a:r>
              <a:rPr lang="en-US" dirty="0" smtClean="0"/>
              <a:t>on all models</a:t>
            </a:r>
            <a:endParaRPr lang="en-IN" b="1" dirty="0"/>
          </a:p>
          <a:p>
            <a:r>
              <a:rPr lang="en-IN" dirty="0" smtClean="0"/>
              <a:t> </a:t>
            </a:r>
            <a:endParaRPr lang="en-IN"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3777" t="10164" r="37957" b="6696"/>
          <a:stretch/>
        </p:blipFill>
        <p:spPr>
          <a:xfrm>
            <a:off x="6966407" y="443060"/>
            <a:ext cx="4298623" cy="2479249"/>
          </a:xfrm>
          <a:prstGeom prst="rect">
            <a:avLst/>
          </a:prstGeom>
          <a:effectLst>
            <a:innerShdw blurRad="114300">
              <a:prstClr val="black"/>
            </a:innerShdw>
          </a:effectLst>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6401" t="9831" r="39644" b="5529"/>
          <a:stretch/>
        </p:blipFill>
        <p:spPr>
          <a:xfrm>
            <a:off x="6966407" y="3176833"/>
            <a:ext cx="4298623" cy="3063210"/>
          </a:xfrm>
          <a:prstGeom prst="rect">
            <a:avLst/>
          </a:prstGeom>
          <a:effectLst>
            <a:innerShdw blurRad="114300">
              <a:prstClr val="black"/>
            </a:innerShdw>
          </a:effectLst>
        </p:spPr>
      </p:pic>
    </p:spTree>
    <p:extLst>
      <p:ext uri="{BB962C8B-B14F-4D97-AF65-F5344CB8AC3E}">
        <p14:creationId xmlns:p14="http://schemas.microsoft.com/office/powerpoint/2010/main" val="6049578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6560" y="467360"/>
            <a:ext cx="11501120" cy="3200876"/>
          </a:xfrm>
          <a:prstGeom prst="rect">
            <a:avLst/>
          </a:prstGeom>
          <a:noFill/>
        </p:spPr>
        <p:txBody>
          <a:bodyPr wrap="square" rtlCol="0">
            <a:spAutoFit/>
          </a:bodyPr>
          <a:lstStyle/>
          <a:p>
            <a:pPr marL="285750" lvl="0" indent="-285750">
              <a:buFont typeface="Arial" panose="020B0604020202020204" pitchFamily="34" charset="0"/>
              <a:buChar char="•"/>
            </a:pPr>
            <a:r>
              <a:rPr lang="en-IN" dirty="0" smtClean="0"/>
              <a:t>After evaluating performance of model we decided to move forward with </a:t>
            </a:r>
            <a:r>
              <a:rPr lang="en-IN" dirty="0" smtClean="0"/>
              <a:t>xgboost</a:t>
            </a:r>
            <a:r>
              <a:rPr lang="en-IN" dirty="0" smtClean="0"/>
              <a:t> with </a:t>
            </a:r>
            <a:r>
              <a:rPr lang="en-US" altLang="en-US" dirty="0" smtClean="0">
                <a:solidFill>
                  <a:srgbClr val="000000"/>
                </a:solidFill>
              </a:rPr>
              <a:t>Model </a:t>
            </a:r>
            <a:r>
              <a:rPr lang="en-US" altLang="en-US" dirty="0">
                <a:solidFill>
                  <a:srgbClr val="000000"/>
                </a:solidFill>
              </a:rPr>
              <a:t>Score for train data: 0.9999222463125381 Model Score for Test data: 0.9968185341142912</a:t>
            </a:r>
            <a:r>
              <a:rPr lang="en-US" altLang="en-US" sz="1400" dirty="0"/>
              <a:t> </a:t>
            </a:r>
            <a:endParaRPr lang="en-US" altLang="en-US" sz="4000" dirty="0"/>
          </a:p>
          <a:p>
            <a:pPr marL="285750" indent="-285750">
              <a:buFont typeface="Arial" panose="020B0604020202020204" pitchFamily="34" charset="0"/>
              <a:buChar char="•"/>
            </a:pPr>
            <a:endParaRPr lang="en-US" dirty="0">
              <a:solidFill>
                <a:srgbClr val="000000"/>
              </a:solidFill>
              <a:cs typeface="Courier New" panose="02070309020205020404" pitchFamily="49" charset="0"/>
            </a:endParaRPr>
          </a:p>
          <a:p>
            <a:pPr marL="285750" indent="-285750">
              <a:buFont typeface="Arial" panose="020B0604020202020204" pitchFamily="34" charset="0"/>
              <a:buChar char="•"/>
            </a:pPr>
            <a:r>
              <a:rPr lang="en-IN" sz="2000" b="1" dirty="0" smtClean="0"/>
              <a:t>Hyperparameter tuning On </a:t>
            </a:r>
            <a:r>
              <a:rPr lang="en-IN" sz="2000" b="1" dirty="0" smtClean="0"/>
              <a:t>Xgboost</a:t>
            </a:r>
            <a:endParaRPr lang="en-IN" sz="2000" b="1" dirty="0" smtClean="0"/>
          </a:p>
          <a:p>
            <a:r>
              <a:rPr lang="en-IN" sz="2000" b="1" dirty="0" smtClean="0"/>
              <a:t>           </a:t>
            </a:r>
          </a:p>
          <a:p>
            <a:pPr marL="285750" indent="-285750">
              <a:buFont typeface="Arial" panose="020B0604020202020204" pitchFamily="34" charset="0"/>
              <a:buChar char="•"/>
            </a:pPr>
            <a:r>
              <a:rPr lang="en-IN" dirty="0" smtClean="0"/>
              <a:t>after selecting this model we wanted have  once  hyperparameter tuning for getting increased score of the   model after doing hyperparameter tuning we got more good score than previous scores. </a:t>
            </a:r>
            <a:r>
              <a:rPr lang="en-US" altLang="en-US" dirty="0">
                <a:solidFill>
                  <a:srgbClr val="000000"/>
                </a:solidFill>
                <a:cs typeface="Courier New" panose="02070309020205020404" pitchFamily="49" charset="0"/>
              </a:rPr>
              <a:t>Model Score for train data: </a:t>
            </a:r>
            <a:r>
              <a:rPr lang="en-US" altLang="en-US" dirty="0">
                <a:solidFill>
                  <a:srgbClr val="00B0F0"/>
                </a:solidFill>
                <a:cs typeface="Courier New" panose="02070309020205020404" pitchFamily="49" charset="0"/>
              </a:rPr>
              <a:t>0.9986792934425391</a:t>
            </a:r>
            <a:r>
              <a:rPr lang="en-US" altLang="en-US" dirty="0">
                <a:solidFill>
                  <a:srgbClr val="000000"/>
                </a:solidFill>
                <a:cs typeface="Courier New" panose="02070309020205020404" pitchFamily="49" charset="0"/>
              </a:rPr>
              <a:t> Model Score for Test data: </a:t>
            </a:r>
            <a:r>
              <a:rPr lang="en-US" altLang="en-US" dirty="0">
                <a:solidFill>
                  <a:srgbClr val="00B0F0"/>
                </a:solidFill>
                <a:cs typeface="Courier New" panose="02070309020205020404" pitchFamily="49" charset="0"/>
              </a:rPr>
              <a:t>0.9970846921704682</a:t>
            </a:r>
            <a:r>
              <a:rPr lang="en-US" altLang="en-US" sz="1400" dirty="0">
                <a:solidFill>
                  <a:srgbClr val="00B0F0"/>
                </a:solidFill>
              </a:rPr>
              <a:t> </a:t>
            </a:r>
            <a:endParaRPr lang="en-US" altLang="en-US" sz="4000" dirty="0">
              <a:solidFill>
                <a:srgbClr val="00B0F0"/>
              </a:solidFill>
            </a:endParaRPr>
          </a:p>
          <a:p>
            <a:pPr marL="285750" lvl="0" indent="-285750">
              <a:buFont typeface="Arial" panose="020B0604020202020204" pitchFamily="34" charset="0"/>
              <a:buChar char="•"/>
            </a:pPr>
            <a:endParaRPr lang="en-IN" dirty="0"/>
          </a:p>
          <a:p>
            <a:endParaRPr lang="en-IN" b="1" dirty="0"/>
          </a:p>
          <a:p>
            <a:endParaRPr lang="en-IN"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7806" t="15995" r="21275" b="6196"/>
          <a:stretch/>
        </p:blipFill>
        <p:spPr>
          <a:xfrm>
            <a:off x="2507530" y="3186260"/>
            <a:ext cx="7532016" cy="3283857"/>
          </a:xfrm>
          <a:prstGeom prst="rect">
            <a:avLst/>
          </a:prstGeom>
          <a:effectLst>
            <a:innerShdw blurRad="114300">
              <a:prstClr val="black"/>
            </a:innerShdw>
          </a:effectLst>
        </p:spPr>
      </p:pic>
    </p:spTree>
    <p:extLst>
      <p:ext uri="{BB962C8B-B14F-4D97-AF65-F5344CB8AC3E}">
        <p14:creationId xmlns:p14="http://schemas.microsoft.com/office/powerpoint/2010/main" val="12426140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8320" y="487680"/>
            <a:ext cx="3779520" cy="461665"/>
          </a:xfrm>
          <a:prstGeom prst="rect">
            <a:avLst/>
          </a:prstGeom>
          <a:noFill/>
        </p:spPr>
        <p:txBody>
          <a:bodyPr wrap="square" rtlCol="0">
            <a:spAutoFit/>
          </a:bodyPr>
          <a:lstStyle/>
          <a:p>
            <a:r>
              <a:rPr lang="en-IN" sz="2400" b="1" dirty="0" smtClean="0"/>
              <a:t>Deployment:</a:t>
            </a:r>
            <a:endParaRPr lang="en-IN" sz="2400" b="1" dirty="0"/>
          </a:p>
        </p:txBody>
      </p:sp>
      <p:sp>
        <p:nvSpPr>
          <p:cNvPr id="3" name="TextBox 2"/>
          <p:cNvSpPr txBox="1"/>
          <p:nvPr/>
        </p:nvSpPr>
        <p:spPr>
          <a:xfrm>
            <a:off x="447040" y="949345"/>
            <a:ext cx="11104880"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Deployment</a:t>
            </a:r>
            <a:r>
              <a:rPr lang="en-US" dirty="0"/>
              <a:t> involves packaging up your web application and putting it in a production environment that can run the app</a:t>
            </a:r>
            <a:r>
              <a:rPr lang="en-US" dirty="0" smtClean="0"/>
              <a:t>. </a:t>
            </a:r>
          </a:p>
          <a:p>
            <a:endParaRPr lang="en-US" dirty="0"/>
          </a:p>
          <a:p>
            <a:pPr marL="285750" indent="-285750">
              <a:buFont typeface="Arial" panose="020B0604020202020204" pitchFamily="34" charset="0"/>
              <a:buChar char="•"/>
            </a:pPr>
            <a:r>
              <a:rPr lang="en-US" dirty="0" smtClean="0"/>
              <a:t>When we started </a:t>
            </a:r>
            <a:r>
              <a:rPr lang="en-US" dirty="0"/>
              <a:t>with deployment first we have </a:t>
            </a:r>
            <a:r>
              <a:rPr lang="en-US" dirty="0" smtClean="0"/>
              <a:t>Saved </a:t>
            </a:r>
            <a:r>
              <a:rPr lang="en-US" dirty="0"/>
              <a:t>the model using </a:t>
            </a:r>
            <a:r>
              <a:rPr lang="en-US" dirty="0" smtClean="0"/>
              <a:t>pickle</a:t>
            </a:r>
          </a:p>
          <a:p>
            <a:pPr marL="285750" indent="-285750">
              <a:buFont typeface="Arial" panose="020B0604020202020204" pitchFamily="34" charset="0"/>
              <a:buChar char="•"/>
            </a:pPr>
            <a:r>
              <a:rPr lang="en-US" dirty="0" smtClean="0"/>
              <a:t>After saving the model we Load </a:t>
            </a:r>
            <a:r>
              <a:rPr lang="en-US" dirty="0"/>
              <a:t>the model from file</a:t>
            </a:r>
            <a:endParaRPr lang="en-IN" dirty="0"/>
          </a:p>
        </p:txBody>
      </p:sp>
      <p:sp>
        <p:nvSpPr>
          <p:cNvPr id="4" name="TextBox 3"/>
          <p:cNvSpPr txBox="1"/>
          <p:nvPr/>
        </p:nvSpPr>
        <p:spPr>
          <a:xfrm>
            <a:off x="447040" y="2426674"/>
            <a:ext cx="6764465" cy="4524315"/>
          </a:xfrm>
          <a:prstGeom prst="rect">
            <a:avLst/>
          </a:prstGeom>
          <a:noFill/>
        </p:spPr>
        <p:txBody>
          <a:bodyPr wrap="square" rtlCol="0">
            <a:spAutoFit/>
          </a:bodyPr>
          <a:lstStyle/>
          <a:p>
            <a:r>
              <a:rPr lang="en-IN" dirty="0" smtClean="0">
                <a:solidFill>
                  <a:schemeClr val="accent2">
                    <a:lumMod val="75000"/>
                  </a:schemeClr>
                </a:solidFill>
              </a:rPr>
              <a:t>Deployement using streamlit </a:t>
            </a:r>
          </a:p>
          <a:p>
            <a:endParaRPr lang="en-IN" dirty="0">
              <a:solidFill>
                <a:schemeClr val="accent2">
                  <a:lumMod val="75000"/>
                </a:schemeClr>
              </a:solidFill>
            </a:endParaRPr>
          </a:p>
          <a:p>
            <a:r>
              <a:rPr lang="en-US" dirty="0"/>
              <a:t>Streamlit is a free and open-source framework to rapidly build and share beautiful machine learning and data science web apps</a:t>
            </a:r>
            <a:r>
              <a:rPr lang="en-US" dirty="0" smtClean="0"/>
              <a:t>.</a:t>
            </a:r>
            <a:endParaRPr lang="en-IN" dirty="0"/>
          </a:p>
          <a:p>
            <a:pPr lvl="0" eaLnBrk="0" fontAlgn="base" hangingPunct="0">
              <a:spcBef>
                <a:spcPct val="0"/>
              </a:spcBef>
              <a:spcAft>
                <a:spcPct val="0"/>
              </a:spcAft>
              <a:buFontTx/>
              <a:buAutoNum type="arabicPeriod"/>
            </a:pPr>
            <a:r>
              <a:rPr lang="en-IN" dirty="0" smtClean="0"/>
              <a:t>After starting streamlit app building we first  </a:t>
            </a:r>
            <a:r>
              <a:rPr lang="en-US" altLang="en-US" dirty="0">
                <a:solidFill>
                  <a:srgbClr val="374151"/>
                </a:solidFill>
              </a:rPr>
              <a:t>Set up a new Python file: Create a new Python file (e.g., </a:t>
            </a:r>
            <a:r>
              <a:rPr lang="en-US" altLang="en-US" b="1" dirty="0">
                <a:solidFill>
                  <a:srgbClr val="374151"/>
                </a:solidFill>
              </a:rPr>
              <a:t>app.py</a:t>
            </a:r>
            <a:r>
              <a:rPr lang="en-US" altLang="en-US" dirty="0">
                <a:solidFill>
                  <a:srgbClr val="374151"/>
                </a:solidFill>
              </a:rPr>
              <a:t>) where </a:t>
            </a:r>
            <a:r>
              <a:rPr lang="en-US" altLang="en-US" dirty="0" smtClean="0">
                <a:solidFill>
                  <a:srgbClr val="374151"/>
                </a:solidFill>
              </a:rPr>
              <a:t> we written our </a:t>
            </a:r>
            <a:r>
              <a:rPr lang="en-US" altLang="en-US" dirty="0">
                <a:solidFill>
                  <a:srgbClr val="374151"/>
                </a:solidFill>
              </a:rPr>
              <a:t>Streamlit app code.</a:t>
            </a:r>
          </a:p>
          <a:p>
            <a:pPr lvl="0" eaLnBrk="0" fontAlgn="base" hangingPunct="0">
              <a:spcBef>
                <a:spcPct val="0"/>
              </a:spcBef>
              <a:spcAft>
                <a:spcPct val="0"/>
              </a:spcAft>
              <a:buFontTx/>
              <a:buAutoNum type="arabicPeriod" startAt="2"/>
            </a:pPr>
            <a:r>
              <a:rPr lang="en-US" altLang="en-US" dirty="0">
                <a:solidFill>
                  <a:srgbClr val="374151"/>
                </a:solidFill>
              </a:rPr>
              <a:t>Import Streamlit: Import the Streamlit library into your Python </a:t>
            </a:r>
            <a:r>
              <a:rPr lang="en-US" altLang="en-US" dirty="0" smtClean="0">
                <a:solidFill>
                  <a:srgbClr val="374151"/>
                </a:solidFill>
              </a:rPr>
              <a:t>file</a:t>
            </a:r>
          </a:p>
          <a:p>
            <a:pPr lvl="0" eaLnBrk="0" fontAlgn="base" hangingPunct="0">
              <a:spcBef>
                <a:spcPct val="0"/>
              </a:spcBef>
              <a:spcAft>
                <a:spcPct val="0"/>
              </a:spcAft>
              <a:buFontTx/>
              <a:buAutoNum type="arabicPeriod" startAt="2"/>
            </a:pPr>
            <a:r>
              <a:rPr lang="en-IN" dirty="0" smtClean="0"/>
              <a:t>We started Writing our </a:t>
            </a:r>
            <a:r>
              <a:rPr lang="en-IN" dirty="0"/>
              <a:t>app </a:t>
            </a:r>
            <a:r>
              <a:rPr lang="en-IN" dirty="0" smtClean="0"/>
              <a:t>code</a:t>
            </a:r>
          </a:p>
          <a:p>
            <a:pPr lvl="0" eaLnBrk="0" fontAlgn="base" hangingPunct="0">
              <a:spcBef>
                <a:spcPct val="0"/>
              </a:spcBef>
              <a:spcAft>
                <a:spcPct val="0"/>
              </a:spcAft>
              <a:buFontTx/>
              <a:buAutoNum type="arabicPeriod" startAt="2"/>
            </a:pPr>
            <a:r>
              <a:rPr lang="en-US" dirty="0"/>
              <a:t>Run the app: </a:t>
            </a:r>
            <a:r>
              <a:rPr lang="en-US" dirty="0" smtClean="0"/>
              <a:t>Saved </a:t>
            </a:r>
            <a:r>
              <a:rPr lang="en-US" dirty="0"/>
              <a:t>the Python file and run it using </a:t>
            </a:r>
            <a:r>
              <a:rPr lang="en-US" dirty="0" smtClean="0"/>
              <a:t>command </a:t>
            </a:r>
            <a:r>
              <a:rPr lang="en-US" dirty="0"/>
              <a:t>in </a:t>
            </a:r>
            <a:r>
              <a:rPr lang="en-US" dirty="0" smtClean="0"/>
              <a:t>our </a:t>
            </a:r>
            <a:r>
              <a:rPr lang="en-US" dirty="0"/>
              <a:t>terminal or command </a:t>
            </a:r>
            <a:r>
              <a:rPr lang="en-US" dirty="0" smtClean="0"/>
              <a:t>prompt</a:t>
            </a:r>
          </a:p>
          <a:p>
            <a:pPr eaLnBrk="0" fontAlgn="base" hangingPunct="0">
              <a:spcBef>
                <a:spcPct val="0"/>
              </a:spcBef>
              <a:spcAft>
                <a:spcPct val="0"/>
              </a:spcAft>
              <a:buFontTx/>
              <a:buAutoNum type="arabicPeriod" startAt="2"/>
            </a:pPr>
            <a:r>
              <a:rPr lang="en-US" dirty="0"/>
              <a:t>View </a:t>
            </a:r>
            <a:r>
              <a:rPr lang="en-US" dirty="0" smtClean="0"/>
              <a:t>app</a:t>
            </a:r>
            <a:r>
              <a:rPr lang="en-US" dirty="0"/>
              <a:t>: After running </a:t>
            </a:r>
            <a:r>
              <a:rPr lang="en-US" dirty="0" smtClean="0"/>
              <a:t>the app command</a:t>
            </a:r>
            <a:r>
              <a:rPr lang="en-US" dirty="0"/>
              <a:t>, Streamlit will </a:t>
            </a:r>
            <a:r>
              <a:rPr lang="en-US" dirty="0" smtClean="0"/>
              <a:t>started </a:t>
            </a:r>
            <a:r>
              <a:rPr lang="en-US" dirty="0"/>
              <a:t>a local web server and </a:t>
            </a:r>
            <a:r>
              <a:rPr lang="en-US" dirty="0" smtClean="0"/>
              <a:t>provided </a:t>
            </a:r>
            <a:r>
              <a:rPr lang="en-US" dirty="0"/>
              <a:t>a URL. </a:t>
            </a:r>
            <a:r>
              <a:rPr lang="en-US" dirty="0" smtClean="0"/>
              <a:t>We can Open </a:t>
            </a:r>
            <a:r>
              <a:rPr lang="en-US" dirty="0"/>
              <a:t>that URL in </a:t>
            </a:r>
            <a:r>
              <a:rPr lang="en-US" dirty="0" smtClean="0"/>
              <a:t>our </a:t>
            </a:r>
            <a:r>
              <a:rPr lang="en-US" dirty="0"/>
              <a:t>web browser to see </a:t>
            </a:r>
            <a:r>
              <a:rPr lang="en-US" dirty="0" smtClean="0"/>
              <a:t>our </a:t>
            </a:r>
            <a:r>
              <a:rPr lang="en-US" dirty="0"/>
              <a:t>Streamlit app.</a:t>
            </a:r>
          </a:p>
          <a:p>
            <a:pPr lvl="0" eaLnBrk="0" fontAlgn="base" hangingPunct="0">
              <a:spcBef>
                <a:spcPct val="0"/>
              </a:spcBef>
              <a:spcAft>
                <a:spcPct val="0"/>
              </a:spcAft>
              <a:buFontTx/>
              <a:buAutoNum type="arabicPeriod" startAt="2"/>
            </a:pPr>
            <a:endParaRPr lang="en-US" altLang="en-US" dirty="0">
              <a:solidFill>
                <a:srgbClr val="374151"/>
              </a:solidFill>
            </a:endParaRPr>
          </a:p>
          <a:p>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8744" t="25492" r="17619" b="13694"/>
          <a:stretch/>
        </p:blipFill>
        <p:spPr>
          <a:xfrm>
            <a:off x="7211506" y="2234153"/>
            <a:ext cx="4515438" cy="4176074"/>
          </a:xfrm>
          <a:prstGeom prst="rect">
            <a:avLst/>
          </a:prstGeom>
          <a:effectLst>
            <a:innerShdw blurRad="114300">
              <a:prstClr val="black"/>
            </a:innerShdw>
          </a:effectLst>
        </p:spPr>
      </p:pic>
    </p:spTree>
    <p:extLst>
      <p:ext uri="{BB962C8B-B14F-4D97-AF65-F5344CB8AC3E}">
        <p14:creationId xmlns:p14="http://schemas.microsoft.com/office/powerpoint/2010/main" val="34033927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4428" y="406400"/>
            <a:ext cx="3233013" cy="369332"/>
          </a:xfrm>
          <a:prstGeom prst="rect">
            <a:avLst/>
          </a:prstGeom>
        </p:spPr>
        <p:txBody>
          <a:bodyPr wrap="square">
            <a:spAutoFit/>
          </a:bodyPr>
          <a:lstStyle/>
          <a:p>
            <a:pPr lvl="0" eaLnBrk="0" fontAlgn="base" hangingPunct="0">
              <a:spcBef>
                <a:spcPct val="0"/>
              </a:spcBef>
              <a:spcAft>
                <a:spcPct val="0"/>
              </a:spcAft>
            </a:pPr>
            <a:r>
              <a:rPr lang="en-IN" b="1" dirty="0">
                <a:solidFill>
                  <a:srgbClr val="0070C0"/>
                </a:solidFill>
              </a:rPr>
              <a:t>app code</a:t>
            </a:r>
          </a:p>
        </p:txBody>
      </p:sp>
      <p:sp>
        <p:nvSpPr>
          <p:cNvPr id="5" name="TextBox 4"/>
          <p:cNvSpPr txBox="1"/>
          <p:nvPr/>
        </p:nvSpPr>
        <p:spPr>
          <a:xfrm>
            <a:off x="6156960" y="477520"/>
            <a:ext cx="4307840" cy="1200329"/>
          </a:xfrm>
          <a:prstGeom prst="rect">
            <a:avLst/>
          </a:prstGeom>
          <a:noFill/>
        </p:spPr>
        <p:txBody>
          <a:bodyPr wrap="square" rtlCol="0">
            <a:spAutoFit/>
          </a:bodyPr>
          <a:lstStyle/>
          <a:p>
            <a:pPr lvl="0"/>
            <a:r>
              <a:rPr lang="en-US" b="1" dirty="0">
                <a:solidFill>
                  <a:srgbClr val="0070C0"/>
                </a:solidFill>
              </a:rPr>
              <a:t>Run the app: Saved the Python file and run it using command in our terminal or command prompt</a:t>
            </a:r>
          </a:p>
          <a:p>
            <a:endParaRPr lang="en-IN"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14207" b="8935"/>
          <a:stretch/>
        </p:blipFill>
        <p:spPr>
          <a:xfrm>
            <a:off x="414428" y="995576"/>
            <a:ext cx="5024837" cy="5354424"/>
          </a:xfrm>
          <a:prstGeom prst="rect">
            <a:avLst/>
          </a:prstGeom>
          <a:effectLst>
            <a:innerShdw blurRad="114300">
              <a:prstClr val="black"/>
            </a:innerShdw>
          </a:effectLst>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2559" t="21160" r="17807" b="8362"/>
          <a:stretch/>
        </p:blipFill>
        <p:spPr>
          <a:xfrm>
            <a:off x="5769204" y="1611860"/>
            <a:ext cx="6089715" cy="4738139"/>
          </a:xfrm>
          <a:prstGeom prst="rect">
            <a:avLst/>
          </a:prstGeom>
          <a:effectLst>
            <a:innerShdw blurRad="114300">
              <a:prstClr val="black"/>
            </a:innerShdw>
          </a:effectLst>
        </p:spPr>
      </p:pic>
    </p:spTree>
    <p:extLst>
      <p:ext uri="{BB962C8B-B14F-4D97-AF65-F5344CB8AC3E}">
        <p14:creationId xmlns:p14="http://schemas.microsoft.com/office/powerpoint/2010/main" val="2392503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2286" y="584462"/>
            <a:ext cx="7598004" cy="461665"/>
          </a:xfrm>
          <a:prstGeom prst="rect">
            <a:avLst/>
          </a:prstGeom>
          <a:noFill/>
        </p:spPr>
        <p:txBody>
          <a:bodyPr wrap="square" rtlCol="0">
            <a:spAutoFit/>
          </a:bodyPr>
          <a:lstStyle/>
          <a:p>
            <a:r>
              <a:rPr lang="en-IN" sz="2400" b="1" dirty="0" smtClean="0">
                <a:latin typeface="Arial" panose="020B0604020202020204" pitchFamily="34" charset="0"/>
                <a:cs typeface="Arial" panose="020B0604020202020204" pitchFamily="34" charset="0"/>
              </a:rPr>
              <a:t>Project  </a:t>
            </a:r>
            <a:r>
              <a:rPr lang="en-IN" sz="2400" b="1" dirty="0">
                <a:latin typeface="Arial" panose="020B0604020202020204" pitchFamily="34" charset="0"/>
                <a:cs typeface="Arial" panose="020B0604020202020204" pitchFamily="34" charset="0"/>
              </a:rPr>
              <a:t>p</a:t>
            </a:r>
            <a:r>
              <a:rPr lang="en-IN" sz="2400" b="1" dirty="0" smtClean="0">
                <a:latin typeface="Arial" panose="020B0604020202020204" pitchFamily="34" charset="0"/>
                <a:cs typeface="Arial" panose="020B0604020202020204" pitchFamily="34" charset="0"/>
              </a:rPr>
              <a:t>resented by group Three :</a:t>
            </a:r>
          </a:p>
        </p:txBody>
      </p:sp>
      <p:sp>
        <p:nvSpPr>
          <p:cNvPr id="9" name="TextBox 8"/>
          <p:cNvSpPr txBox="1"/>
          <p:nvPr/>
        </p:nvSpPr>
        <p:spPr>
          <a:xfrm>
            <a:off x="2050181" y="1498862"/>
            <a:ext cx="4482590" cy="1938992"/>
          </a:xfrm>
          <a:prstGeom prst="rect">
            <a:avLst/>
          </a:prstGeom>
          <a:noFill/>
        </p:spPr>
        <p:txBody>
          <a:bodyPr wrap="square" rtlCol="0">
            <a:spAutoFit/>
          </a:bodyPr>
          <a:lstStyle/>
          <a:p>
            <a:pPr marL="285750" indent="-285750">
              <a:buFont typeface="Arial" panose="020B0604020202020204" pitchFamily="34" charset="0"/>
              <a:buChar char="•"/>
            </a:pPr>
            <a:r>
              <a:rPr lang="en-IN" dirty="0" smtClean="0"/>
              <a:t>  </a:t>
            </a:r>
            <a:r>
              <a:rPr lang="en-IN" sz="2000" dirty="0" smtClean="0"/>
              <a:t>Anjali Lodhe</a:t>
            </a:r>
          </a:p>
          <a:p>
            <a:pPr marL="285750" indent="-285750">
              <a:buFont typeface="Arial" panose="020B0604020202020204" pitchFamily="34" charset="0"/>
              <a:buChar char="•"/>
            </a:pPr>
            <a:r>
              <a:rPr lang="en-IN" sz="2000" dirty="0" smtClean="0"/>
              <a:t> Jayshree Suryawanshi</a:t>
            </a:r>
          </a:p>
          <a:p>
            <a:pPr marL="285750" indent="-285750">
              <a:buFont typeface="Arial" panose="020B0604020202020204" pitchFamily="34" charset="0"/>
              <a:buChar char="•"/>
            </a:pPr>
            <a:r>
              <a:rPr lang="en-IN" sz="2000" dirty="0" smtClean="0"/>
              <a:t> Manish Lawande </a:t>
            </a:r>
          </a:p>
          <a:p>
            <a:pPr marL="285750" indent="-285750">
              <a:buFont typeface="Arial" panose="020B0604020202020204" pitchFamily="34" charset="0"/>
              <a:buChar char="•"/>
            </a:pPr>
            <a:r>
              <a:rPr lang="en-IN" sz="2000" dirty="0" smtClean="0"/>
              <a:t> Shruti Pawar</a:t>
            </a:r>
          </a:p>
          <a:p>
            <a:pPr marL="285750" indent="-285750">
              <a:buFont typeface="Arial" panose="020B0604020202020204" pitchFamily="34" charset="0"/>
              <a:buChar char="•"/>
            </a:pPr>
            <a:r>
              <a:rPr lang="en-IN" sz="2000" dirty="0" smtClean="0"/>
              <a:t> Vaishnavi Pansare</a:t>
            </a:r>
          </a:p>
          <a:p>
            <a:pPr marL="285750" indent="-285750">
              <a:buFont typeface="Arial" panose="020B0604020202020204" pitchFamily="34" charset="0"/>
              <a:buChar char="•"/>
            </a:pPr>
            <a:r>
              <a:rPr lang="en-IN" sz="2000" dirty="0" smtClean="0"/>
              <a:t> Vijay Shewale</a:t>
            </a:r>
            <a:endParaRPr lang="en-IN" sz="2000" dirty="0"/>
          </a:p>
        </p:txBody>
      </p:sp>
      <p:pic>
        <p:nvPicPr>
          <p:cNvPr id="10" name="Google Shape;333;p1"/>
          <p:cNvPicPr preferRelativeResize="0"/>
          <p:nvPr/>
        </p:nvPicPr>
        <p:blipFill rotWithShape="1">
          <a:blip r:embed="rId2">
            <a:alphaModFix/>
          </a:blip>
          <a:srcRect/>
          <a:stretch/>
        </p:blipFill>
        <p:spPr>
          <a:xfrm>
            <a:off x="10521039" y="373158"/>
            <a:ext cx="1187051" cy="411359"/>
          </a:xfrm>
          <a:prstGeom prst="rect">
            <a:avLst/>
          </a:prstGeom>
          <a:noFill/>
          <a:ln>
            <a:noFill/>
          </a:ln>
        </p:spPr>
      </p:pic>
      <p:sp>
        <p:nvSpPr>
          <p:cNvPr id="11" name="TextBox 10"/>
          <p:cNvSpPr txBox="1"/>
          <p:nvPr/>
        </p:nvSpPr>
        <p:spPr>
          <a:xfrm>
            <a:off x="652286" y="4502986"/>
            <a:ext cx="4221372" cy="461665"/>
          </a:xfrm>
          <a:prstGeom prst="rect">
            <a:avLst/>
          </a:prstGeom>
          <a:noFill/>
        </p:spPr>
        <p:txBody>
          <a:bodyPr wrap="square" rtlCol="0">
            <a:spAutoFit/>
          </a:bodyPr>
          <a:lstStyle/>
          <a:p>
            <a:r>
              <a:rPr lang="en-IN" sz="2400" b="1" dirty="0" smtClean="0">
                <a:latin typeface="Arial" panose="020B0604020202020204" pitchFamily="34" charset="0"/>
                <a:cs typeface="Arial" panose="020B0604020202020204" pitchFamily="34" charset="0"/>
              </a:rPr>
              <a:t>Guidance  by:</a:t>
            </a:r>
          </a:p>
        </p:txBody>
      </p:sp>
      <p:sp>
        <p:nvSpPr>
          <p:cNvPr id="12" name="TextBox 11"/>
          <p:cNvSpPr txBox="1"/>
          <p:nvPr/>
        </p:nvSpPr>
        <p:spPr>
          <a:xfrm>
            <a:off x="2050181" y="5373278"/>
            <a:ext cx="4595715" cy="400110"/>
          </a:xfrm>
          <a:prstGeom prst="rect">
            <a:avLst/>
          </a:prstGeom>
          <a:noFill/>
        </p:spPr>
        <p:txBody>
          <a:bodyPr wrap="square" rtlCol="0">
            <a:spAutoFit/>
          </a:bodyPr>
          <a:lstStyle/>
          <a:p>
            <a:pPr marL="285750" indent="-285750">
              <a:buFont typeface="Arial" panose="020B0604020202020204" pitchFamily="34" charset="0"/>
              <a:buChar char="•"/>
            </a:pPr>
            <a:r>
              <a:rPr lang="en-IN" sz="2000" dirty="0" smtClean="0">
                <a:latin typeface="Arial" panose="020B0604020202020204" pitchFamily="34" charset="0"/>
                <a:cs typeface="Arial" panose="020B0604020202020204" pitchFamily="34" charset="0"/>
              </a:rPr>
              <a:t>Aishwarya Anil Mate</a:t>
            </a:r>
            <a:endParaRPr lang="en-IN" sz="2000" dirty="0">
              <a:latin typeface="Arial" panose="020B0604020202020204" pitchFamily="34" charset="0"/>
              <a:cs typeface="Arial" panose="020B0604020202020204" pitchFamily="34" charset="0"/>
            </a:endParaRPr>
          </a:p>
        </p:txBody>
      </p:sp>
      <p:sp>
        <p:nvSpPr>
          <p:cNvPr id="2" name="AutoShape 2" descr="360_F_518439205_mu98NjVUO0697pFChhuXjiY0kyHGAAsm.webp (635×36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3"/>
          <a:stretch>
            <a:fillRect/>
          </a:stretch>
        </p:blipFill>
        <p:spPr>
          <a:xfrm>
            <a:off x="4888339" y="1498863"/>
            <a:ext cx="7008485" cy="5059552"/>
          </a:xfrm>
          <a:prstGeom prst="rect">
            <a:avLst/>
          </a:prstGeom>
        </p:spPr>
      </p:pic>
    </p:spTree>
    <p:extLst>
      <p:ext uri="{BB962C8B-B14F-4D97-AF65-F5344CB8AC3E}">
        <p14:creationId xmlns:p14="http://schemas.microsoft.com/office/powerpoint/2010/main" val="27901007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4960" y="355600"/>
            <a:ext cx="10403840" cy="646331"/>
          </a:xfrm>
          <a:prstGeom prst="rect">
            <a:avLst/>
          </a:prstGeom>
        </p:spPr>
        <p:txBody>
          <a:bodyPr wrap="square">
            <a:spAutoFit/>
          </a:bodyPr>
          <a:lstStyle/>
          <a:p>
            <a:r>
              <a:rPr lang="en-US" b="1" dirty="0">
                <a:solidFill>
                  <a:srgbClr val="0070C0"/>
                </a:solidFill>
              </a:rPr>
              <a:t>View app: After running the app command, Streamlit will started a local web server and provided a </a:t>
            </a:r>
            <a:r>
              <a:rPr lang="en-US" b="1" dirty="0" smtClean="0">
                <a:solidFill>
                  <a:srgbClr val="0070C0"/>
                </a:solidFill>
              </a:rPr>
              <a:t>URL and by using this app we can make prediction about the count bike shared</a:t>
            </a:r>
            <a:endParaRPr lang="en-IN" b="1" dirty="0">
              <a:solidFill>
                <a:srgbClr val="0070C0"/>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4117" b="5577"/>
          <a:stretch/>
        </p:blipFill>
        <p:spPr>
          <a:xfrm>
            <a:off x="895547" y="1150070"/>
            <a:ext cx="10058400" cy="5109328"/>
          </a:xfrm>
          <a:prstGeom prst="rect">
            <a:avLst/>
          </a:prstGeom>
          <a:effectLst>
            <a:innerShdw blurRad="114300">
              <a:prstClr val="black"/>
            </a:innerShdw>
          </a:effectLst>
        </p:spPr>
      </p:pic>
    </p:spTree>
    <p:extLst>
      <p:ext uri="{BB962C8B-B14F-4D97-AF65-F5344CB8AC3E}">
        <p14:creationId xmlns:p14="http://schemas.microsoft.com/office/powerpoint/2010/main" val="7772879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87272" y="2834640"/>
            <a:ext cx="6397368" cy="2162810"/>
          </a:xfrm>
          <a:prstGeom prst="rect">
            <a:avLst/>
          </a:prstGeom>
        </p:spPr>
      </p:pic>
    </p:spTree>
    <p:extLst>
      <p:ext uri="{BB962C8B-B14F-4D97-AF65-F5344CB8AC3E}">
        <p14:creationId xmlns:p14="http://schemas.microsoft.com/office/powerpoint/2010/main" val="3323829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333;p1"/>
          <p:cNvPicPr preferRelativeResize="0"/>
          <p:nvPr/>
        </p:nvPicPr>
        <p:blipFill rotWithShape="1">
          <a:blip r:embed="rId2">
            <a:alphaModFix/>
          </a:blip>
          <a:srcRect/>
          <a:stretch/>
        </p:blipFill>
        <p:spPr>
          <a:xfrm>
            <a:off x="10584666" y="413643"/>
            <a:ext cx="1187051" cy="411359"/>
          </a:xfrm>
          <a:prstGeom prst="rect">
            <a:avLst/>
          </a:prstGeom>
          <a:noFill/>
          <a:ln>
            <a:noFill/>
          </a:ln>
        </p:spPr>
      </p:pic>
      <p:sp>
        <p:nvSpPr>
          <p:cNvPr id="4" name="TextBox 3"/>
          <p:cNvSpPr txBox="1"/>
          <p:nvPr/>
        </p:nvSpPr>
        <p:spPr>
          <a:xfrm>
            <a:off x="480766" y="546754"/>
            <a:ext cx="4213782" cy="861774"/>
          </a:xfrm>
          <a:prstGeom prst="rect">
            <a:avLst/>
          </a:prstGeom>
          <a:noFill/>
        </p:spPr>
        <p:txBody>
          <a:bodyPr wrap="square" rtlCol="0">
            <a:spAutoFit/>
          </a:bodyPr>
          <a:lstStyle/>
          <a:p>
            <a:r>
              <a:rPr lang="en-IN" sz="3200" b="1" dirty="0"/>
              <a:t>Problem </a:t>
            </a:r>
            <a:r>
              <a:rPr lang="en-IN" sz="3200" b="1" dirty="0" smtClean="0"/>
              <a:t>Statement :</a:t>
            </a:r>
            <a:endParaRPr lang="en-IN" sz="3200" b="1" dirty="0"/>
          </a:p>
          <a:p>
            <a:endParaRPr lang="en-IN" dirty="0"/>
          </a:p>
        </p:txBody>
      </p:sp>
      <p:sp>
        <p:nvSpPr>
          <p:cNvPr id="6" name="TextBox 5"/>
          <p:cNvSpPr txBox="1"/>
          <p:nvPr/>
        </p:nvSpPr>
        <p:spPr>
          <a:xfrm>
            <a:off x="933651" y="1300899"/>
            <a:ext cx="8604985" cy="1754326"/>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Build a regression model to predict the count of total rental bikes that includes both casual and registered users based on the given attributes, such as season, year, month, hour, holiday, weekday, working day, weather situation, normalized temperature, normalized feeling temperature, normalized humidity, normalized wind speed, count of casual users, and number of registered users.</a:t>
            </a:r>
          </a:p>
          <a:p>
            <a:endParaRPr lang="en-IN"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8636" y="1325510"/>
            <a:ext cx="2482865" cy="4449648"/>
          </a:xfrm>
          <a:prstGeom prst="ellipse">
            <a:avLst/>
          </a:prstGeom>
          <a:ln>
            <a:noFill/>
          </a:ln>
          <a:effectLst>
            <a:softEdge rad="112500"/>
          </a:effectLst>
          <a:scene3d>
            <a:camera prst="isometricLeftDown"/>
            <a:lightRig rig="threePt" dir="t"/>
          </a:scene3d>
        </p:spPr>
      </p:pic>
      <p:sp>
        <p:nvSpPr>
          <p:cNvPr id="8" name="TextBox 7"/>
          <p:cNvSpPr txBox="1"/>
          <p:nvPr/>
        </p:nvSpPr>
        <p:spPr>
          <a:xfrm>
            <a:off x="480766" y="3224595"/>
            <a:ext cx="3874417" cy="584775"/>
          </a:xfrm>
          <a:prstGeom prst="rect">
            <a:avLst/>
          </a:prstGeom>
          <a:noFill/>
        </p:spPr>
        <p:txBody>
          <a:bodyPr wrap="square" rtlCol="0">
            <a:spAutoFit/>
          </a:bodyPr>
          <a:lstStyle/>
          <a:p>
            <a:r>
              <a:rPr lang="en-IN" sz="3200" b="1" dirty="0"/>
              <a:t>Main</a:t>
            </a:r>
            <a:r>
              <a:rPr lang="en-IN" sz="3200" b="1" dirty="0" smtClean="0"/>
              <a:t> </a:t>
            </a:r>
            <a:r>
              <a:rPr lang="en-IN" sz="3200" b="1" dirty="0"/>
              <a:t>Goal</a:t>
            </a:r>
            <a:r>
              <a:rPr lang="en-IN" sz="3200" b="1" dirty="0" smtClean="0"/>
              <a:t> :</a:t>
            </a:r>
            <a:endParaRPr lang="en-IN" sz="3200" b="1" dirty="0"/>
          </a:p>
        </p:txBody>
      </p:sp>
      <p:sp>
        <p:nvSpPr>
          <p:cNvPr id="9" name="TextBox 8"/>
          <p:cNvSpPr txBox="1"/>
          <p:nvPr/>
        </p:nvSpPr>
        <p:spPr>
          <a:xfrm>
            <a:off x="933651" y="4110083"/>
            <a:ext cx="8604985" cy="1754326"/>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The main objective is to develop a predictive model that can estimate total bike fare rates based on various factors such as weather, time of day, day of week, etc. This can be useful for businesses or bike sharing service providers to improve their efficiency, understand demand patterns and plan resources accordingly. Since the model is the regression model so, the count of total rental bikes would be the target variable.</a:t>
            </a:r>
          </a:p>
          <a:p>
            <a:endParaRPr lang="en-IN" dirty="0"/>
          </a:p>
        </p:txBody>
      </p:sp>
    </p:spTree>
    <p:extLst>
      <p:ext uri="{BB962C8B-B14F-4D97-AF65-F5344CB8AC3E}">
        <p14:creationId xmlns:p14="http://schemas.microsoft.com/office/powerpoint/2010/main" val="2798838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7328" y="518474"/>
            <a:ext cx="4392891" cy="861774"/>
          </a:xfrm>
          <a:prstGeom prst="rect">
            <a:avLst/>
          </a:prstGeom>
          <a:noFill/>
        </p:spPr>
        <p:txBody>
          <a:bodyPr wrap="square" rtlCol="0">
            <a:spAutoFit/>
          </a:bodyPr>
          <a:lstStyle/>
          <a:p>
            <a:r>
              <a:rPr lang="en-IN" sz="3200" b="1" dirty="0" smtClean="0"/>
              <a:t>Dataset Information:</a:t>
            </a:r>
          </a:p>
          <a:p>
            <a:endParaRPr lang="en-IN" b="1"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9288"/>
          <a:stretch/>
        </p:blipFill>
        <p:spPr>
          <a:xfrm>
            <a:off x="6410227" y="1093838"/>
            <a:ext cx="4852805" cy="231866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 t="20161" r="4667" b="8528"/>
          <a:stretch/>
        </p:blipFill>
        <p:spPr>
          <a:xfrm>
            <a:off x="753340" y="3921551"/>
            <a:ext cx="4695353" cy="2409657"/>
          </a:xfrm>
          <a:prstGeom prst="rect">
            <a:avLst/>
          </a:prstGeom>
          <a:ln>
            <a:noFill/>
          </a:ln>
          <a:effectLst>
            <a:outerShdw blurRad="292100" dist="139700" dir="2700000" algn="tl" rotWithShape="0">
              <a:srgbClr val="333333">
                <a:alpha val="65000"/>
              </a:srgbClr>
            </a:outerShdw>
          </a:effectLst>
        </p:spPr>
      </p:pic>
      <p:pic>
        <p:nvPicPr>
          <p:cNvPr id="6" name="Google Shape;333;p1"/>
          <p:cNvPicPr preferRelativeResize="0"/>
          <p:nvPr/>
        </p:nvPicPr>
        <p:blipFill rotWithShape="1">
          <a:blip r:embed="rId4">
            <a:alphaModFix/>
          </a:blip>
          <a:srcRect/>
          <a:stretch/>
        </p:blipFill>
        <p:spPr>
          <a:xfrm>
            <a:off x="10650653" y="397635"/>
            <a:ext cx="1187051" cy="411359"/>
          </a:xfrm>
          <a:prstGeom prst="rect">
            <a:avLst/>
          </a:prstGeom>
          <a:noFill/>
          <a:ln>
            <a:noFill/>
          </a:ln>
        </p:spPr>
      </p:pic>
      <p:sp>
        <p:nvSpPr>
          <p:cNvPr id="7" name="TextBox 6"/>
          <p:cNvSpPr txBox="1"/>
          <p:nvPr/>
        </p:nvSpPr>
        <p:spPr>
          <a:xfrm>
            <a:off x="669303" y="1380248"/>
            <a:ext cx="477939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Bike sharing systems are new generation of traditional bike rentals where whole process from membership, rental and return back has become automatic. Through these systems, user is able to easily rent a bike from a particular position and return back at another position.</a:t>
            </a:r>
            <a:endParaRPr lang="en-US" dirty="0" smtClean="0"/>
          </a:p>
          <a:p>
            <a:pPr marL="285750" indent="-285750">
              <a:buFont typeface="Arial" panose="020B0604020202020204" pitchFamily="34" charset="0"/>
              <a:buChar char="•"/>
            </a:pPr>
            <a:endParaRPr lang="en-US" dirty="0"/>
          </a:p>
          <a:p>
            <a:r>
              <a:rPr lang="en-US" dirty="0"/>
              <a:t/>
            </a:r>
            <a:br>
              <a:rPr lang="en-US" dirty="0"/>
            </a:br>
            <a:endParaRPr lang="en-IN" dirty="0"/>
          </a:p>
        </p:txBody>
      </p:sp>
      <p:pic>
        <p:nvPicPr>
          <p:cNvPr id="8" name="Picture 7"/>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5300"/>
                    </a14:imgEffect>
                  </a14:imgLayer>
                </a14:imgProps>
              </a:ext>
              <a:ext uri="{28A0092B-C50C-407E-A947-70E740481C1C}">
                <a14:useLocalDpi xmlns:a14="http://schemas.microsoft.com/office/drawing/2010/main" val="0"/>
              </a:ext>
            </a:extLst>
          </a:blip>
          <a:srcRect t="79141" r="79381" b="14194"/>
          <a:stretch/>
        </p:blipFill>
        <p:spPr>
          <a:xfrm>
            <a:off x="1847653" y="4954894"/>
            <a:ext cx="2073897" cy="377072"/>
          </a:xfrm>
          <a:prstGeom prst="rect">
            <a:avLst/>
          </a:prstGeom>
          <a:ln>
            <a:noFill/>
          </a:ln>
          <a:effectLst>
            <a:outerShdw blurRad="190500" algn="tl" rotWithShape="0">
              <a:srgbClr val="000000">
                <a:alpha val="70000"/>
              </a:srgbClr>
            </a:outerShdw>
          </a:effectLst>
        </p:spPr>
      </p:pic>
      <p:sp>
        <p:nvSpPr>
          <p:cNvPr id="13" name="TextBox 12"/>
          <p:cNvSpPr txBox="1"/>
          <p:nvPr/>
        </p:nvSpPr>
        <p:spPr>
          <a:xfrm>
            <a:off x="6410226" y="4044099"/>
            <a:ext cx="4628561" cy="1750705"/>
          </a:xfrm>
          <a:prstGeom prst="rect">
            <a:avLst/>
          </a:prstGeom>
          <a:noFill/>
        </p:spPr>
        <p:txBody>
          <a:bodyPr wrap="square" rtlCol="0">
            <a:spAutoFit/>
          </a:bodyPr>
          <a:lstStyle/>
          <a:p>
            <a:pPr marL="285750" indent="-285750">
              <a:buFont typeface="Arial" panose="020B0604020202020204" pitchFamily="34" charset="0"/>
              <a:buChar char="•"/>
            </a:pPr>
            <a:r>
              <a:rPr lang="en-US" dirty="0"/>
              <a:t>This dataset contains the hourly and daily count of rental bikes between years 2011 and 2012 in Capital </a:t>
            </a:r>
            <a:r>
              <a:rPr lang="en-US" dirty="0" smtClean="0"/>
              <a:t>bike share </a:t>
            </a:r>
            <a:r>
              <a:rPr lang="en-US" dirty="0"/>
              <a:t>system with the corresponding weather and seasonal information. also this dataset has 17379 rows and 17 columns in it.</a:t>
            </a:r>
            <a:endParaRPr lang="en-IN" dirty="0"/>
          </a:p>
        </p:txBody>
      </p:sp>
    </p:spTree>
    <p:extLst>
      <p:ext uri="{BB962C8B-B14F-4D97-AF65-F5344CB8AC3E}">
        <p14:creationId xmlns:p14="http://schemas.microsoft.com/office/powerpoint/2010/main" val="32504164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8792" y="280936"/>
            <a:ext cx="5081047" cy="584775"/>
          </a:xfrm>
          <a:prstGeom prst="rect">
            <a:avLst/>
          </a:prstGeom>
          <a:noFill/>
        </p:spPr>
        <p:txBody>
          <a:bodyPr wrap="square" rtlCol="0">
            <a:spAutoFit/>
          </a:bodyPr>
          <a:lstStyle/>
          <a:p>
            <a:r>
              <a:rPr lang="en-IN" sz="3200" b="1" dirty="0" smtClean="0"/>
              <a:t>Attributes Information :</a:t>
            </a:r>
            <a:endParaRPr lang="en-IN" sz="3200" b="1" dirty="0"/>
          </a:p>
        </p:txBody>
      </p:sp>
      <p:pic>
        <p:nvPicPr>
          <p:cNvPr id="3" name="Google Shape;333;p1"/>
          <p:cNvPicPr preferRelativeResize="0"/>
          <p:nvPr/>
        </p:nvPicPr>
        <p:blipFill rotWithShape="1">
          <a:blip r:embed="rId2">
            <a:alphaModFix/>
          </a:blip>
          <a:srcRect/>
          <a:stretch/>
        </p:blipFill>
        <p:spPr>
          <a:xfrm>
            <a:off x="10622373" y="367645"/>
            <a:ext cx="1187051" cy="411359"/>
          </a:xfrm>
          <a:prstGeom prst="rect">
            <a:avLst/>
          </a:prstGeom>
          <a:noFill/>
          <a:ln>
            <a:noFill/>
          </a:ln>
        </p:spPr>
      </p:pic>
      <p:sp>
        <p:nvSpPr>
          <p:cNvPr id="4" name="TextBox 3"/>
          <p:cNvSpPr txBox="1"/>
          <p:nvPr/>
        </p:nvSpPr>
        <p:spPr>
          <a:xfrm>
            <a:off x="3271102" y="2620652"/>
            <a:ext cx="11432351" cy="5194169"/>
          </a:xfrm>
          <a:prstGeom prst="rect">
            <a:avLst/>
          </a:prstGeom>
          <a:noFill/>
        </p:spPr>
        <p:txBody>
          <a:bodyPr wrap="square" rtlCol="0">
            <a:spAutoFit/>
          </a:bodyPr>
          <a:lstStyle/>
          <a:p>
            <a:endParaRPr lang="en-IN" dirty="0"/>
          </a:p>
        </p:txBody>
      </p:sp>
      <p:sp>
        <p:nvSpPr>
          <p:cNvPr id="6" name="Rectangle 5"/>
          <p:cNvSpPr/>
          <p:nvPr/>
        </p:nvSpPr>
        <p:spPr>
          <a:xfrm>
            <a:off x="3271101" y="1187776"/>
            <a:ext cx="7513162" cy="5078313"/>
          </a:xfrm>
          <a:prstGeom prst="rect">
            <a:avLst/>
          </a:prstGeom>
          <a:solidFill>
            <a:schemeClr val="accent6">
              <a:lumMod val="40000"/>
              <a:lumOff val="60000"/>
            </a:schemeClr>
          </a:solidFill>
          <a:effectLst>
            <a:innerShdw blurRad="114300">
              <a:prstClr val="black"/>
            </a:innerShdw>
          </a:effectLst>
        </p:spPr>
        <p:txBody>
          <a:bodyPr wrap="square">
            <a:spAutoFit/>
          </a:bodyPr>
          <a:lstStyle/>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Instant:                 Index number</a:t>
            </a:r>
          </a:p>
          <a:p>
            <a:pPr marL="28575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 Dteday:               Date (Format: YYYY-MM-DD) </a:t>
            </a:r>
            <a:endParaRPr lang="en-US" altLang="en-US" dirty="0" smtClean="0"/>
          </a:p>
          <a:p>
            <a:pPr marL="28575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Season:                Season Name</a:t>
            </a:r>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Yr:                           Year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 Month:                Month (1-12)(Jan-Dec)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Hr:                          Hour(0 to 23)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Holiday:               Whether the holiday is there or not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Weekday:            Day of the week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Workingday:       Whether it is a working day or not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Weathersit:         Weather situation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Atemp:                 Normalized feeling temperature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Hum:                     Normalized humidity. The Values are divided by 100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Windspeed:        Normalized Wind speed. Values are divided by 67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Casual:                  Count of casual users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Registered:         Number of registered users </a:t>
            </a:r>
            <a:endParaRPr lang="en-US" altLang="en-US" dirty="0" smtClean="0"/>
          </a:p>
          <a:p>
            <a:pPr marL="285750" lvl="0" indent="-285750" eaLnBrk="0" fontAlgn="base" hangingPunct="0">
              <a:spcBef>
                <a:spcPct val="0"/>
              </a:spcBef>
              <a:spcAft>
                <a:spcPct val="0"/>
              </a:spcAft>
              <a:buFont typeface="Wingdings" panose="05000000000000000000" pitchFamily="2" charset="2"/>
              <a:buChar char="§"/>
            </a:pPr>
            <a:r>
              <a:rPr lang="en-US" altLang="en-US" dirty="0" smtClean="0">
                <a:cs typeface="Courier New" panose="02070309020205020404" pitchFamily="49" charset="0"/>
              </a:rPr>
              <a:t>Cnt:                         Count of total rental biked including both casual                  and registered</a:t>
            </a:r>
            <a:endParaRPr lang="en-US" altLang="en-US" dirty="0" smtClean="0"/>
          </a:p>
          <a:p>
            <a:pPr marL="285750" indent="-285750" eaLnBrk="0" fontAlgn="base" hangingPunct="0">
              <a:spcBef>
                <a:spcPct val="0"/>
              </a:spcBef>
              <a:spcAft>
                <a:spcPct val="0"/>
              </a:spcAft>
              <a:buFont typeface="Courier New" panose="02070309020205020404" pitchFamily="49" charset="0"/>
              <a:buChar char="o"/>
            </a:pPr>
            <a:endParaRPr lang="en-US" altLang="en-US" dirty="0" smtClean="0">
              <a:solidFill>
                <a:srgbClr val="000000"/>
              </a:solidFill>
            </a:endParaRPr>
          </a:p>
        </p:txBody>
      </p:sp>
      <p:sp>
        <p:nvSpPr>
          <p:cNvPr id="16" name="Pentagon 15"/>
          <p:cNvSpPr/>
          <p:nvPr/>
        </p:nvSpPr>
        <p:spPr>
          <a:xfrm>
            <a:off x="454640" y="3519544"/>
            <a:ext cx="2194292" cy="414779"/>
          </a:xfrm>
          <a:prstGeom prst="homePlat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pic>
        <p:nvPicPr>
          <p:cNvPr id="17" name="Picture 16"/>
          <p:cNvPicPr>
            <a:picLocks noChangeAspect="1"/>
          </p:cNvPicPr>
          <p:nvPr/>
        </p:nvPicPr>
        <p:blipFill>
          <a:blip r:embed="rId3">
            <a:lum bright="70000" contrast="-70000"/>
            <a:extLst>
              <a:ext uri="{BEBA8EAE-BF5A-486C-A8C5-ECC9F3942E4B}">
                <a14:imgProps xmlns:a14="http://schemas.microsoft.com/office/drawing/2010/main">
                  <a14:imgLayer r:embed="rId4">
                    <a14:imgEffect>
                      <a14:colorTemperature colorTemp="5300"/>
                    </a14:imgEffect>
                    <a14:imgEffect>
                      <a14:brightnessContrast bright="40000" contrast="40000"/>
                    </a14:imgEffect>
                  </a14:imgLayer>
                </a14:imgProps>
              </a:ext>
            </a:extLst>
          </a:blip>
          <a:stretch>
            <a:fillRect/>
          </a:stretch>
        </p:blipFill>
        <p:spPr>
          <a:xfrm>
            <a:off x="454641" y="4049801"/>
            <a:ext cx="2034035" cy="432854"/>
          </a:xfrm>
          <a:prstGeom prst="rect">
            <a:avLst/>
          </a:prstGeom>
        </p:spPr>
      </p:pic>
      <p:pic>
        <p:nvPicPr>
          <p:cNvPr id="18" name="Picture 17"/>
          <p:cNvPicPr>
            <a:picLocks noChangeAspect="1"/>
          </p:cNvPicPr>
          <p:nvPr/>
        </p:nvPicPr>
        <p:blipFill>
          <a:blip r:embed="rId5">
            <a:lum bright="70000" contrast="-70000"/>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454642" y="2971212"/>
            <a:ext cx="2034034" cy="432854"/>
          </a:xfrm>
          <a:prstGeom prst="rect">
            <a:avLst/>
          </a:prstGeom>
        </p:spPr>
      </p:pic>
      <p:pic>
        <p:nvPicPr>
          <p:cNvPr id="20" name="Picture 19"/>
          <p:cNvPicPr>
            <a:picLocks noChangeAspect="1"/>
          </p:cNvPicPr>
          <p:nvPr/>
        </p:nvPicPr>
        <p:blipFill>
          <a:blip r:embed="rId5">
            <a:lum bright="70000" contrast="-70000"/>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454642" y="4049801"/>
            <a:ext cx="2034034" cy="432854"/>
          </a:xfrm>
          <a:prstGeom prst="rect">
            <a:avLst/>
          </a:prstGeom>
        </p:spPr>
      </p:pic>
    </p:spTree>
    <p:extLst>
      <p:ext uri="{BB962C8B-B14F-4D97-AF65-F5344CB8AC3E}">
        <p14:creationId xmlns:p14="http://schemas.microsoft.com/office/powerpoint/2010/main" val="23600724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7328" y="461912"/>
            <a:ext cx="9662474" cy="487506"/>
          </a:xfrm>
          <a:prstGeom prst="rect">
            <a:avLst/>
          </a:prstGeom>
        </p:spPr>
        <p:txBody>
          <a:bodyPr wrap="square">
            <a:spAutoFit/>
          </a:bodyPr>
          <a:lstStyle/>
          <a:p>
            <a:pPr>
              <a:lnSpc>
                <a:spcPct val="107000"/>
              </a:lnSpc>
              <a:spcAft>
                <a:spcPts val="800"/>
              </a:spcAft>
            </a:pPr>
            <a:r>
              <a:rPr lang="en-IN" sz="2400" b="1" dirty="0">
                <a:ea typeface="Calibri" panose="020F0502020204030204" pitchFamily="34" charset="0"/>
                <a:cs typeface="Calibri Light" panose="020F0302020204030204" pitchFamily="34" charset="0"/>
              </a:rPr>
              <a:t>Process of predicting </a:t>
            </a:r>
            <a:r>
              <a:rPr lang="en-IN" sz="2400" b="1" dirty="0" smtClean="0">
                <a:ea typeface="Calibri" panose="020F0502020204030204" pitchFamily="34" charset="0"/>
                <a:cs typeface="Calibri Light" panose="020F0302020204030204" pitchFamily="34" charset="0"/>
              </a:rPr>
              <a:t>bike sharing demand with best regression model :</a:t>
            </a:r>
            <a:r>
              <a:rPr lang="en-IN" sz="2400" b="1" u="sng" dirty="0" smtClean="0">
                <a:ea typeface="Calibri" panose="020F0502020204030204" pitchFamily="34" charset="0"/>
                <a:cs typeface="Calibri Light" panose="020F0302020204030204" pitchFamily="34" charset="0"/>
              </a:rPr>
              <a:t> </a:t>
            </a:r>
            <a:endParaRPr lang="en-IN" sz="2400" dirty="0">
              <a:effectLst/>
              <a:ea typeface="Calibri" panose="020F0502020204030204" pitchFamily="34" charset="0"/>
              <a:cs typeface="Times New Roman" panose="02020603050405020304" pitchFamily="18" charset="0"/>
            </a:endParaRPr>
          </a:p>
        </p:txBody>
      </p:sp>
      <p:sp>
        <p:nvSpPr>
          <p:cNvPr id="4" name="Rectangle 3"/>
          <p:cNvSpPr/>
          <p:nvPr/>
        </p:nvSpPr>
        <p:spPr>
          <a:xfrm>
            <a:off x="537329" y="1263192"/>
            <a:ext cx="4751108" cy="5042792"/>
          </a:xfrm>
          <a:prstGeom prst="rect">
            <a:avLst/>
          </a:prstGeom>
          <a:solidFill>
            <a:schemeClr val="accent6">
              <a:lumMod val="40000"/>
              <a:lumOff val="60000"/>
            </a:schemeClr>
          </a:solidFill>
          <a:effectLst>
            <a:innerShdw blurRad="114300">
              <a:prstClr val="black"/>
            </a:innerShdw>
          </a:effectLst>
        </p:spPr>
        <p:txBody>
          <a:bodyPr wrap="square">
            <a:spAutoFit/>
          </a:bodyPr>
          <a:lstStyle/>
          <a:p>
            <a:pPr>
              <a:lnSpc>
                <a:spcPct val="107000"/>
              </a:lnSpc>
              <a:spcAft>
                <a:spcPts val="800"/>
              </a:spcAft>
            </a:pPr>
            <a:r>
              <a:rPr lang="en-IN" b="1" dirty="0">
                <a:latin typeface="Bahnschrift Light" panose="020B0502040204020203" pitchFamily="34" charset="0"/>
                <a:ea typeface="Calibri" panose="020F0502020204030204" pitchFamily="34" charset="0"/>
                <a:cs typeface="Calibri Light" panose="020F0302020204030204" pitchFamily="34" charset="0"/>
              </a:rPr>
              <a:t>1. Exploratory Data Analysis</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Bahnschrift Light" panose="020B0502040204020203" pitchFamily="34" charset="0"/>
                <a:ea typeface="Calibri" panose="020F0502020204030204" pitchFamily="34" charset="0"/>
                <a:cs typeface="Calibri Light" panose="020F0302020204030204" pitchFamily="34" charset="0"/>
              </a:rPr>
              <a:t>Loading the dataset and libraries</a:t>
            </a:r>
            <a:endParaRPr lang="en-IN" sz="2400" dirty="0">
              <a:latin typeface="Calibri" panose="020F0502020204030204" pitchFamily="34" charset="0"/>
              <a:ea typeface="Calibri" panose="020F0502020204030204" pitchFamily="34" charset="0"/>
              <a:cs typeface="Calibri Light" panose="020F0302020204030204" pitchFamily="34" charset="0"/>
            </a:endParaRPr>
          </a:p>
          <a:p>
            <a:pPr marL="342900" lvl="0" indent="-342900">
              <a:lnSpc>
                <a:spcPct val="107000"/>
              </a:lnSpc>
              <a:spcAft>
                <a:spcPts val="0"/>
              </a:spcAft>
              <a:buFont typeface="Symbol" panose="05050102010706020507" pitchFamily="18" charset="2"/>
              <a:buChar char=""/>
            </a:pPr>
            <a:r>
              <a:rPr lang="en-IN" dirty="0">
                <a:latin typeface="Bahnschrift Light" panose="020B0502040204020203" pitchFamily="34" charset="0"/>
                <a:ea typeface="Calibri" panose="020F0502020204030204" pitchFamily="34" charset="0"/>
                <a:cs typeface="Calibri Light" panose="020F0302020204030204" pitchFamily="34" charset="0"/>
              </a:rPr>
              <a:t>Data cleaning</a:t>
            </a:r>
            <a:endParaRPr lang="en-IN" sz="2400" dirty="0">
              <a:latin typeface="Calibri" panose="020F0502020204030204" pitchFamily="34" charset="0"/>
              <a:ea typeface="Calibri" panose="020F0502020204030204" pitchFamily="34" charset="0"/>
              <a:cs typeface="Calibri Light" panose="020F0302020204030204" pitchFamily="34" charset="0"/>
            </a:endParaRPr>
          </a:p>
          <a:p>
            <a:pPr marL="342900" lvl="0" indent="-342900">
              <a:lnSpc>
                <a:spcPct val="107000"/>
              </a:lnSpc>
              <a:spcAft>
                <a:spcPts val="0"/>
              </a:spcAft>
              <a:buFont typeface="Symbol" panose="05050102010706020507" pitchFamily="18" charset="2"/>
              <a:buChar char=""/>
            </a:pPr>
            <a:r>
              <a:rPr lang="en-IN" dirty="0">
                <a:latin typeface="Bahnschrift Light" panose="020B0502040204020203" pitchFamily="34" charset="0"/>
                <a:ea typeface="Calibri" panose="020F0502020204030204" pitchFamily="34" charset="0"/>
                <a:cs typeface="Calibri Light" panose="020F0302020204030204" pitchFamily="34" charset="0"/>
              </a:rPr>
              <a:t>Typecasting the attributes</a:t>
            </a:r>
            <a:endParaRPr lang="en-IN" sz="2400" dirty="0">
              <a:latin typeface="Calibri" panose="020F0502020204030204" pitchFamily="34" charset="0"/>
              <a:ea typeface="Calibri" panose="020F0502020204030204" pitchFamily="34" charset="0"/>
              <a:cs typeface="Calibri Light" panose="020F0302020204030204" pitchFamily="34" charset="0"/>
            </a:endParaRPr>
          </a:p>
          <a:p>
            <a:pPr marL="342900" lvl="0" indent="-342900">
              <a:lnSpc>
                <a:spcPct val="107000"/>
              </a:lnSpc>
              <a:spcAft>
                <a:spcPts val="800"/>
              </a:spcAft>
              <a:buFont typeface="Symbol" panose="05050102010706020507" pitchFamily="18" charset="2"/>
              <a:buChar char=""/>
            </a:pPr>
            <a:r>
              <a:rPr lang="en-IN" dirty="0">
                <a:latin typeface="Bahnschrift Light" panose="020B0502040204020203" pitchFamily="34" charset="0"/>
                <a:ea typeface="Calibri" panose="020F0502020204030204" pitchFamily="34" charset="0"/>
                <a:cs typeface="Calibri Light" panose="020F0302020204030204" pitchFamily="34" charset="0"/>
              </a:rPr>
              <a:t>Missing value analysis</a:t>
            </a:r>
            <a:endParaRPr lang="en-IN" sz="2400" dirty="0">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IN" b="1" dirty="0">
                <a:latin typeface="Bahnschrift Light" panose="020B0502040204020203" pitchFamily="34" charset="0"/>
                <a:ea typeface="Calibri" panose="020F0502020204030204" pitchFamily="34" charset="0"/>
                <a:cs typeface="Calibri Light" panose="020F0302020204030204" pitchFamily="34" charset="0"/>
              </a:rPr>
              <a:t>2. Attributes distributions and trends</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Bahnschrift Light" panose="020B0502040204020203" pitchFamily="34" charset="0"/>
                <a:ea typeface="Calibri" panose="020F0502020204030204" pitchFamily="34" charset="0"/>
                <a:cs typeface="Calibri Light" panose="020F0302020204030204" pitchFamily="34" charset="0"/>
              </a:rPr>
              <a:t>Monthly distribution of counts</a:t>
            </a:r>
            <a:endParaRPr lang="en-IN" sz="2400" dirty="0">
              <a:latin typeface="Calibri" panose="020F0502020204030204" pitchFamily="34" charset="0"/>
              <a:ea typeface="Calibri" panose="020F0502020204030204" pitchFamily="34" charset="0"/>
              <a:cs typeface="Calibri Light" panose="020F0302020204030204" pitchFamily="34" charset="0"/>
            </a:endParaRPr>
          </a:p>
          <a:p>
            <a:pPr marL="342900" lvl="0" indent="-342900">
              <a:lnSpc>
                <a:spcPct val="107000"/>
              </a:lnSpc>
              <a:spcAft>
                <a:spcPts val="0"/>
              </a:spcAft>
              <a:buFont typeface="Symbol" panose="05050102010706020507" pitchFamily="18" charset="2"/>
              <a:buChar char=""/>
            </a:pPr>
            <a:r>
              <a:rPr lang="en-IN" dirty="0">
                <a:latin typeface="Bahnschrift Light" panose="020B0502040204020203" pitchFamily="34" charset="0"/>
                <a:ea typeface="Calibri" panose="020F0502020204030204" pitchFamily="34" charset="0"/>
                <a:cs typeface="Calibri Light" panose="020F0302020204030204" pitchFamily="34" charset="0"/>
              </a:rPr>
              <a:t>Yearly distribution of counts</a:t>
            </a:r>
            <a:endParaRPr lang="en-IN" sz="2400" dirty="0">
              <a:latin typeface="Calibri" panose="020F0502020204030204" pitchFamily="34" charset="0"/>
              <a:ea typeface="Calibri" panose="020F0502020204030204" pitchFamily="34" charset="0"/>
              <a:cs typeface="Calibri Light" panose="020F0302020204030204" pitchFamily="34" charset="0"/>
            </a:endParaRPr>
          </a:p>
          <a:p>
            <a:pPr marL="342900" lvl="0" indent="-342900">
              <a:lnSpc>
                <a:spcPct val="107000"/>
              </a:lnSpc>
              <a:spcAft>
                <a:spcPts val="800"/>
              </a:spcAft>
              <a:buFont typeface="Symbol" panose="05050102010706020507" pitchFamily="18" charset="2"/>
              <a:buChar char=""/>
            </a:pPr>
            <a:r>
              <a:rPr lang="en-IN" dirty="0">
                <a:latin typeface="Bahnschrift Light" panose="020B0502040204020203" pitchFamily="34" charset="0"/>
                <a:ea typeface="Calibri" panose="020F0502020204030204" pitchFamily="34" charset="0"/>
                <a:cs typeface="Calibri Light" panose="020F0302020204030204" pitchFamily="34" charset="0"/>
              </a:rPr>
              <a:t>Outliers analysis</a:t>
            </a:r>
            <a:endParaRPr lang="en-IN" sz="2400" dirty="0">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IN" b="1" dirty="0">
                <a:latin typeface="Bahnschrift Light" panose="020B0502040204020203" pitchFamily="34" charset="0"/>
                <a:ea typeface="Calibri" panose="020F0502020204030204" pitchFamily="34" charset="0"/>
                <a:cs typeface="Calibri Light" panose="020F0302020204030204" pitchFamily="34" charset="0"/>
              </a:rPr>
              <a:t>3. Normality test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b="1" dirty="0">
                <a:latin typeface="Bahnschrift Light" panose="020B0502040204020203" pitchFamily="34" charset="0"/>
                <a:ea typeface="Calibri" panose="020F0502020204030204" pitchFamily="34" charset="0"/>
                <a:cs typeface="Calibri Light" panose="020F0302020204030204" pitchFamily="34" charset="0"/>
              </a:rPr>
              <a:t>4. Correlation matrix</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b="1" dirty="0">
                <a:latin typeface="Bahnschrift Light" panose="020B0502040204020203" pitchFamily="34" charset="0"/>
                <a:ea typeface="Calibri" panose="020F0502020204030204" pitchFamily="34" charset="0"/>
                <a:cs typeface="Calibri Light" panose="020F0302020204030204" pitchFamily="34" charset="0"/>
              </a:rPr>
              <a:t>5. Split the dataset into train and test dataset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b="1" dirty="0">
                <a:latin typeface="Bahnschrift Light" panose="020B0502040204020203" pitchFamily="34" charset="0"/>
                <a:ea typeface="Calibri" panose="020F0502020204030204" pitchFamily="34" charset="0"/>
                <a:cs typeface="Calibri Light" panose="020F0302020204030204" pitchFamily="34" charset="0"/>
              </a:rPr>
              <a:t>6. Encoding the categorical </a:t>
            </a:r>
            <a:r>
              <a:rPr lang="en-IN" b="1" dirty="0" smtClean="0">
                <a:latin typeface="Bahnschrift Light" panose="020B0502040204020203" pitchFamily="34" charset="0"/>
                <a:ea typeface="Calibri" panose="020F0502020204030204" pitchFamily="34" charset="0"/>
                <a:cs typeface="Calibri Light" panose="020F0302020204030204" pitchFamily="34" charset="0"/>
              </a:rPr>
              <a:t>features</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p:cNvSpPr txBox="1"/>
          <p:nvPr/>
        </p:nvSpPr>
        <p:spPr>
          <a:xfrm>
            <a:off x="6372520" y="1263193"/>
            <a:ext cx="4826523" cy="5042791"/>
          </a:xfrm>
          <a:prstGeom prst="rect">
            <a:avLst/>
          </a:prstGeom>
          <a:solidFill>
            <a:schemeClr val="accent6">
              <a:lumMod val="40000"/>
              <a:lumOff val="60000"/>
            </a:schemeClr>
          </a:solidFill>
          <a:effectLst>
            <a:innerShdw blurRad="114300">
              <a:prstClr val="black"/>
            </a:innerShdw>
          </a:effectLst>
        </p:spPr>
        <p:txBody>
          <a:bodyPr wrap="square" rtlCol="0">
            <a:spAutoFit/>
          </a:bodyPr>
          <a:lstStyle/>
          <a:p>
            <a:pPr>
              <a:lnSpc>
                <a:spcPct val="107000"/>
              </a:lnSpc>
              <a:spcAft>
                <a:spcPts val="800"/>
              </a:spcAft>
            </a:pPr>
            <a:r>
              <a:rPr lang="en-IN" b="1" dirty="0">
                <a:latin typeface="Bahnschrift Light" panose="020B0502040204020203" pitchFamily="34" charset="0"/>
                <a:ea typeface="Calibri" panose="020F0502020204030204" pitchFamily="34" charset="0"/>
                <a:cs typeface="Calibri Light" panose="020F0302020204030204" pitchFamily="34" charset="0"/>
              </a:rPr>
              <a:t>7. Modelling the training dataset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b="1" dirty="0" smtClean="0">
                <a:latin typeface="Bahnschrift Light" panose="020B0502040204020203" pitchFamily="34" charset="0"/>
                <a:ea typeface="Calibri" panose="020F0502020204030204" pitchFamily="34" charset="0"/>
                <a:cs typeface="Calibri Light" panose="020F0302020204030204" pitchFamily="34" charset="0"/>
              </a:rPr>
              <a:t>8</a:t>
            </a:r>
            <a:r>
              <a:rPr lang="en-IN" b="1" dirty="0">
                <a:latin typeface="Bahnschrift Light" panose="020B0502040204020203" pitchFamily="34" charset="0"/>
                <a:ea typeface="Calibri" panose="020F0502020204030204" pitchFamily="34" charset="0"/>
                <a:cs typeface="Calibri Light" panose="020F0302020204030204" pitchFamily="34" charset="0"/>
              </a:rPr>
              <a:t>. Cross Validation Prediction</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b="1" dirty="0" smtClean="0">
                <a:latin typeface="Bahnschrift Light" panose="020B0502040204020203" pitchFamily="34" charset="0"/>
                <a:ea typeface="Calibri" panose="020F0502020204030204" pitchFamily="34" charset="0"/>
                <a:cs typeface="Calibri Light" panose="020F0302020204030204" pitchFamily="34" charset="0"/>
              </a:rPr>
              <a:t>9</a:t>
            </a:r>
            <a:r>
              <a:rPr lang="en-IN" b="1" dirty="0">
                <a:latin typeface="Bahnschrift Light" panose="020B0502040204020203" pitchFamily="34" charset="0"/>
                <a:ea typeface="Calibri" panose="020F0502020204030204" pitchFamily="34" charset="0"/>
                <a:cs typeface="Calibri Light" panose="020F0302020204030204" pitchFamily="34" charset="0"/>
              </a:rPr>
              <a:t>. Model performance on </a:t>
            </a:r>
            <a:r>
              <a:rPr lang="en-IN" b="1" dirty="0" smtClean="0">
                <a:latin typeface="Bahnschrift Light" panose="020B0502040204020203" pitchFamily="34" charset="0"/>
                <a:ea typeface="Calibri" panose="020F0502020204030204" pitchFamily="34" charset="0"/>
                <a:cs typeface="Calibri Light" panose="020F0302020204030204" pitchFamily="34" charset="0"/>
              </a:rPr>
              <a:t>train and test dataset</a:t>
            </a:r>
            <a:endParaRPr lang="en-IN" sz="2400" dirty="0" smtClean="0">
              <a:latin typeface="Calibri" panose="020F0502020204030204" pitchFamily="34" charset="0"/>
              <a:ea typeface="Calibri" panose="020F0502020204030204" pitchFamily="34" charset="0"/>
              <a:cs typeface="Calibri Light" panose="020F0302020204030204" pitchFamily="34" charset="0"/>
            </a:endParaRPr>
          </a:p>
          <a:p>
            <a:pPr marL="342900" lvl="0" indent="-342900">
              <a:lnSpc>
                <a:spcPct val="107000"/>
              </a:lnSpc>
              <a:spcAft>
                <a:spcPts val="0"/>
              </a:spcAft>
              <a:buFont typeface="Symbol" panose="05050102010706020507" pitchFamily="18" charset="2"/>
              <a:buChar char=""/>
            </a:pPr>
            <a:r>
              <a:rPr lang="en-IN" dirty="0" smtClean="0">
                <a:latin typeface="Bahnschrift Light" panose="020B0502040204020203" pitchFamily="34" charset="0"/>
                <a:ea typeface="Calibri" panose="020F0502020204030204" pitchFamily="34" charset="0"/>
                <a:cs typeface="Calibri Light" panose="020F0302020204030204" pitchFamily="34" charset="0"/>
              </a:rPr>
              <a:t>Decision </a:t>
            </a:r>
            <a:r>
              <a:rPr lang="en-IN" dirty="0">
                <a:latin typeface="Bahnschrift Light" panose="020B0502040204020203" pitchFamily="34" charset="0"/>
                <a:ea typeface="Calibri" panose="020F0502020204030204" pitchFamily="34" charset="0"/>
                <a:cs typeface="Calibri Light" panose="020F0302020204030204" pitchFamily="34" charset="0"/>
              </a:rPr>
              <a:t>Tree Regression Prediction</a:t>
            </a:r>
            <a:endParaRPr lang="en-IN" sz="2400" dirty="0">
              <a:latin typeface="Calibri" panose="020F0502020204030204" pitchFamily="34" charset="0"/>
              <a:ea typeface="Calibri" panose="020F0502020204030204" pitchFamily="34" charset="0"/>
              <a:cs typeface="Calibri Light" panose="020F0302020204030204" pitchFamily="34" charset="0"/>
            </a:endParaRPr>
          </a:p>
          <a:p>
            <a:pPr marL="342900" lvl="0" indent="-342900">
              <a:lnSpc>
                <a:spcPct val="107000"/>
              </a:lnSpc>
              <a:spcAft>
                <a:spcPts val="800"/>
              </a:spcAft>
              <a:buFont typeface="Symbol" panose="05050102010706020507" pitchFamily="18" charset="2"/>
              <a:buChar char=""/>
            </a:pPr>
            <a:r>
              <a:rPr lang="en-IN" dirty="0">
                <a:latin typeface="Bahnschrift Light" panose="020B0502040204020203" pitchFamily="34" charset="0"/>
                <a:ea typeface="Calibri" panose="020F0502020204030204" pitchFamily="34" charset="0"/>
                <a:cs typeface="Calibri Light" panose="020F0302020204030204" pitchFamily="34" charset="0"/>
              </a:rPr>
              <a:t>Random Forest Prediction</a:t>
            </a:r>
            <a:endParaRPr lang="en-IN" sz="2400" dirty="0">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IN" b="1" dirty="0">
                <a:latin typeface="Bahnschrift Light" panose="020B0502040204020203" pitchFamily="34" charset="0"/>
                <a:ea typeface="Calibri" panose="020F0502020204030204" pitchFamily="34" charset="0"/>
                <a:cs typeface="Calibri Light" panose="020F0302020204030204" pitchFamily="34" charset="0"/>
              </a:rPr>
              <a:t>10. Model Evaluation Metrics</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en-IN" dirty="0">
                <a:latin typeface="Bahnschrift Light" panose="020B0502040204020203" pitchFamily="34" charset="0"/>
                <a:ea typeface="Calibri" panose="020F0502020204030204" pitchFamily="34" charset="0"/>
                <a:cs typeface="Calibri Light" panose="020F0302020204030204" pitchFamily="34" charset="0"/>
              </a:rPr>
              <a:t>R-squared score</a:t>
            </a:r>
            <a:endParaRPr lang="en-IN" sz="2400" dirty="0">
              <a:latin typeface="Calibri" panose="020F0502020204030204" pitchFamily="34" charset="0"/>
              <a:ea typeface="Calibri" panose="020F0502020204030204" pitchFamily="34" charset="0"/>
              <a:cs typeface="Calibri Light" panose="020F0302020204030204" pitchFamily="34" charset="0"/>
            </a:endParaRPr>
          </a:p>
          <a:p>
            <a:pPr marL="342900" lvl="0" indent="-342900">
              <a:lnSpc>
                <a:spcPct val="107000"/>
              </a:lnSpc>
              <a:spcAft>
                <a:spcPts val="0"/>
              </a:spcAft>
              <a:buFont typeface="Symbol" panose="05050102010706020507" pitchFamily="18" charset="2"/>
              <a:buChar char=""/>
            </a:pPr>
            <a:r>
              <a:rPr lang="en-IN" dirty="0">
                <a:latin typeface="Bahnschrift Light" panose="020B0502040204020203" pitchFamily="34" charset="0"/>
                <a:ea typeface="Calibri" panose="020F0502020204030204" pitchFamily="34" charset="0"/>
                <a:cs typeface="Calibri Light" panose="020F0302020204030204" pitchFamily="34" charset="0"/>
              </a:rPr>
              <a:t>Root mean square </a:t>
            </a:r>
            <a:r>
              <a:rPr lang="en-IN" dirty="0" smtClean="0">
                <a:latin typeface="Bahnschrift Light" panose="020B0502040204020203" pitchFamily="34" charset="0"/>
                <a:ea typeface="Calibri" panose="020F0502020204030204" pitchFamily="34" charset="0"/>
                <a:cs typeface="Calibri Light" panose="020F0302020204030204" pitchFamily="34" charset="0"/>
              </a:rPr>
              <a:t>error</a:t>
            </a:r>
            <a:endParaRPr lang="en-IN" sz="2400" dirty="0" smtClean="0">
              <a:latin typeface="Calibri" panose="020F0502020204030204" pitchFamily="34" charset="0"/>
              <a:ea typeface="Calibri" panose="020F0502020204030204" pitchFamily="34" charset="0"/>
              <a:cs typeface="Calibri Light" panose="020F0302020204030204" pitchFamily="34" charset="0"/>
            </a:endParaRPr>
          </a:p>
          <a:p>
            <a:pPr marL="342900" lvl="0" indent="-342900">
              <a:lnSpc>
                <a:spcPct val="107000"/>
              </a:lnSpc>
              <a:spcAft>
                <a:spcPts val="800"/>
              </a:spcAft>
              <a:buFont typeface="Symbol" panose="05050102010706020507" pitchFamily="18" charset="2"/>
              <a:buChar char=""/>
            </a:pPr>
            <a:r>
              <a:rPr lang="en-IN" dirty="0" smtClean="0">
                <a:latin typeface="Bahnschrift Light" panose="020B0502040204020203" pitchFamily="34" charset="0"/>
                <a:ea typeface="Calibri" panose="020F0502020204030204" pitchFamily="34" charset="0"/>
                <a:cs typeface="Calibri Light" panose="020F0302020204030204" pitchFamily="34" charset="0"/>
              </a:rPr>
              <a:t>Hyper-parameter </a:t>
            </a:r>
            <a:r>
              <a:rPr lang="en-IN" dirty="0">
                <a:latin typeface="Bahnschrift Light" panose="020B0502040204020203" pitchFamily="34" charset="0"/>
                <a:ea typeface="Calibri" panose="020F0502020204030204" pitchFamily="34" charset="0"/>
                <a:cs typeface="Calibri Light" panose="020F0302020204030204" pitchFamily="34" charset="0"/>
              </a:rPr>
              <a:t>Tuning</a:t>
            </a:r>
            <a:endParaRPr lang="en-IN" sz="2400" dirty="0">
              <a:latin typeface="Calibri" panose="020F0502020204030204" pitchFamily="34" charset="0"/>
              <a:ea typeface="Calibri" panose="020F0502020204030204" pitchFamily="34" charset="0"/>
              <a:cs typeface="Calibri Light" panose="020F0302020204030204" pitchFamily="34" charset="0"/>
            </a:endParaRPr>
          </a:p>
          <a:p>
            <a:pPr>
              <a:lnSpc>
                <a:spcPct val="107000"/>
              </a:lnSpc>
              <a:spcAft>
                <a:spcPts val="800"/>
              </a:spcAft>
            </a:pPr>
            <a:r>
              <a:rPr lang="en-IN" b="1" dirty="0">
                <a:latin typeface="Bahnschrift Light" panose="020B0502040204020203" pitchFamily="34" charset="0"/>
                <a:ea typeface="Calibri" panose="020F0502020204030204" pitchFamily="34" charset="0"/>
                <a:cs typeface="Calibri Light" panose="020F0302020204030204" pitchFamily="34" charset="0"/>
              </a:rPr>
              <a:t>11.Choosing best model for predicting bike rental count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b="1" dirty="0">
                <a:latin typeface="Bahnschrift Light" panose="020B0502040204020203" pitchFamily="34" charset="0"/>
                <a:ea typeface="Calibri" panose="020F0502020204030204" pitchFamily="34" charset="0"/>
                <a:cs typeface="Calibri Light" panose="020F0302020204030204" pitchFamily="34" charset="0"/>
              </a:rPr>
              <a:t>12.Deployment</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6" name="Right Arrow 5"/>
          <p:cNvSpPr/>
          <p:nvPr/>
        </p:nvSpPr>
        <p:spPr>
          <a:xfrm>
            <a:off x="5392132" y="3431357"/>
            <a:ext cx="838986" cy="395925"/>
          </a:xfrm>
          <a:prstGeom prs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317745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1086" y="358219"/>
            <a:ext cx="7319950" cy="487506"/>
          </a:xfrm>
          <a:prstGeom prst="rect">
            <a:avLst/>
          </a:prstGeom>
        </p:spPr>
        <p:txBody>
          <a:bodyPr wrap="square">
            <a:spAutoFit/>
          </a:bodyPr>
          <a:lstStyle/>
          <a:p>
            <a:pPr>
              <a:lnSpc>
                <a:spcPct val="107000"/>
              </a:lnSpc>
              <a:spcAft>
                <a:spcPts val="800"/>
              </a:spcAft>
            </a:pPr>
            <a:r>
              <a:rPr lang="en-IN" sz="2400" b="1" dirty="0" smtClean="0">
                <a:ea typeface="Calibri" panose="020F0502020204030204" pitchFamily="34" charset="0"/>
                <a:cs typeface="Calibri Light" panose="020F0302020204030204" pitchFamily="34" charset="0"/>
              </a:rPr>
              <a:t> </a:t>
            </a:r>
            <a:r>
              <a:rPr lang="en-IN" sz="2400" b="1" dirty="0">
                <a:ea typeface="Calibri" panose="020F0502020204030204" pitchFamily="34" charset="0"/>
                <a:cs typeface="Calibri Light" panose="020F0302020204030204" pitchFamily="34" charset="0"/>
              </a:rPr>
              <a:t>Exploratory Data </a:t>
            </a:r>
            <a:r>
              <a:rPr lang="en-IN" sz="2400" b="1" dirty="0" smtClean="0">
                <a:ea typeface="Calibri" panose="020F0502020204030204" pitchFamily="34" charset="0"/>
                <a:cs typeface="Calibri Light" panose="020F0302020204030204" pitchFamily="34" charset="0"/>
              </a:rPr>
              <a:t>Analysis : </a:t>
            </a:r>
            <a:endParaRPr lang="en-IN" sz="2400" dirty="0">
              <a:ea typeface="Calibri" panose="020F0502020204030204" pitchFamily="34" charset="0"/>
              <a:cs typeface="Times New Roman" panose="02020603050405020304" pitchFamily="18" charset="0"/>
            </a:endParaRPr>
          </a:p>
        </p:txBody>
      </p:sp>
      <p:sp>
        <p:nvSpPr>
          <p:cNvPr id="3" name="TextBox 2"/>
          <p:cNvSpPr txBox="1"/>
          <p:nvPr/>
        </p:nvSpPr>
        <p:spPr>
          <a:xfrm>
            <a:off x="452488" y="1278194"/>
            <a:ext cx="3500080" cy="1870512"/>
          </a:xfrm>
          <a:prstGeom prst="rect">
            <a:avLst/>
          </a:prstGeom>
          <a:noFill/>
        </p:spPr>
        <p:txBody>
          <a:bodyPr wrap="square" rtlCol="0">
            <a:spAutoFit/>
          </a:bodyPr>
          <a:lstStyle/>
          <a:p>
            <a:pPr marL="285750" lvl="0" indent="-285750">
              <a:lnSpc>
                <a:spcPct val="107000"/>
              </a:lnSpc>
              <a:spcAft>
                <a:spcPts val="0"/>
              </a:spcAft>
              <a:buFont typeface="Arial" panose="020B0604020202020204" pitchFamily="34" charset="0"/>
              <a:buChar char="•"/>
            </a:pPr>
            <a:r>
              <a:rPr lang="en-IN" dirty="0" smtClean="0">
                <a:latin typeface="Bahnschrift Light" panose="020B0502040204020203" pitchFamily="34" charset="0"/>
                <a:ea typeface="Calibri" panose="020F0502020204030204" pitchFamily="34" charset="0"/>
                <a:cs typeface="Calibri Light" panose="020F0302020204030204" pitchFamily="34" charset="0"/>
              </a:rPr>
              <a:t>In EDA first we have started with </a:t>
            </a:r>
            <a:r>
              <a:rPr lang="en-IN" b="1" dirty="0" smtClean="0">
                <a:latin typeface="Bahnschrift Light" panose="020B0502040204020203" pitchFamily="34" charset="0"/>
                <a:ea typeface="Calibri" panose="020F0502020204030204" pitchFamily="34" charset="0"/>
                <a:cs typeface="Calibri Light" panose="020F0302020204030204" pitchFamily="34" charset="0"/>
              </a:rPr>
              <a:t>loading </a:t>
            </a:r>
            <a:r>
              <a:rPr lang="en-IN" b="1" dirty="0">
                <a:latin typeface="Bahnschrift Light" panose="020B0502040204020203" pitchFamily="34" charset="0"/>
                <a:ea typeface="Calibri" panose="020F0502020204030204" pitchFamily="34" charset="0"/>
                <a:cs typeface="Calibri Light" panose="020F0302020204030204" pitchFamily="34" charset="0"/>
              </a:rPr>
              <a:t>the dataset </a:t>
            </a:r>
            <a:r>
              <a:rPr lang="en-IN" dirty="0">
                <a:latin typeface="Bahnschrift Light" panose="020B0502040204020203" pitchFamily="34" charset="0"/>
                <a:ea typeface="Calibri" panose="020F0502020204030204" pitchFamily="34" charset="0"/>
                <a:cs typeface="Calibri Light" panose="020F0302020204030204" pitchFamily="34" charset="0"/>
              </a:rPr>
              <a:t>and </a:t>
            </a:r>
            <a:r>
              <a:rPr lang="en-IN" b="1" dirty="0" smtClean="0">
                <a:latin typeface="Bahnschrift Light" panose="020B0502040204020203" pitchFamily="34" charset="0"/>
                <a:ea typeface="Calibri" panose="020F0502020204030204" pitchFamily="34" charset="0"/>
                <a:cs typeface="Calibri Light" panose="020F0302020204030204" pitchFamily="34" charset="0"/>
              </a:rPr>
              <a:t>libraries</a:t>
            </a:r>
            <a:r>
              <a:rPr lang="en-IN" dirty="0" smtClean="0">
                <a:latin typeface="Bahnschrift Light" panose="020B0502040204020203" pitchFamily="34" charset="0"/>
                <a:ea typeface="Calibri" panose="020F0502020204030204" pitchFamily="34" charset="0"/>
                <a:cs typeface="Calibri Light" panose="020F0302020204030204" pitchFamily="34" charset="0"/>
              </a:rPr>
              <a:t> and also we have written the importance and use of the all libraries that we have imported.</a:t>
            </a:r>
            <a:endParaRPr lang="en-IN" sz="2400" dirty="0">
              <a:latin typeface="Calibri" panose="020F0502020204030204" pitchFamily="34" charset="0"/>
              <a:ea typeface="Calibri" panose="020F0502020204030204" pitchFamily="34" charset="0"/>
              <a:cs typeface="Calibri Light" panose="020F0302020204030204" pitchFamily="34" charset="0"/>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6307" t="7165" r="17151" b="6694"/>
          <a:stretch/>
        </p:blipFill>
        <p:spPr>
          <a:xfrm>
            <a:off x="8117923" y="857426"/>
            <a:ext cx="3648193" cy="2223732"/>
          </a:xfrm>
          <a:prstGeom prst="rect">
            <a:avLst/>
          </a:prstGeom>
          <a:effectLst>
            <a:innerShdw blurRad="114300">
              <a:prstClr val="black"/>
            </a:innerShdw>
          </a:effectLst>
        </p:spPr>
      </p:pic>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8798" t="12338" r="12805" b="14674"/>
          <a:stretch/>
        </p:blipFill>
        <p:spPr>
          <a:xfrm>
            <a:off x="4476488" y="903846"/>
            <a:ext cx="3397992" cy="2177312"/>
          </a:xfrm>
          <a:prstGeom prst="rect">
            <a:avLst/>
          </a:prstGeom>
          <a:effectLst>
            <a:innerShdw blurRad="114300">
              <a:prstClr val="black"/>
            </a:innerShdw>
          </a:effectLst>
        </p:spPr>
      </p:pic>
      <p:sp>
        <p:nvSpPr>
          <p:cNvPr id="12" name="TextBox 11"/>
          <p:cNvSpPr txBox="1"/>
          <p:nvPr/>
        </p:nvSpPr>
        <p:spPr>
          <a:xfrm>
            <a:off x="452488" y="3755922"/>
            <a:ext cx="3618068" cy="2585323"/>
          </a:xfrm>
          <a:prstGeom prst="rect">
            <a:avLst/>
          </a:prstGeom>
          <a:noFill/>
        </p:spPr>
        <p:txBody>
          <a:bodyPr wrap="square" rtlCol="0">
            <a:spAutoFit/>
          </a:bodyPr>
          <a:lstStyle/>
          <a:p>
            <a:pPr marL="285750" indent="-285750">
              <a:buFont typeface="Arial" panose="020B0604020202020204" pitchFamily="34" charset="0"/>
              <a:buChar char="•"/>
            </a:pPr>
            <a:r>
              <a:rPr lang="en-IN" dirty="0" smtClean="0"/>
              <a:t>Then after that we started with </a:t>
            </a:r>
            <a:r>
              <a:rPr lang="en-US" b="1" dirty="0" smtClean="0"/>
              <a:t>Preprocessing </a:t>
            </a:r>
            <a:r>
              <a:rPr lang="en-US" b="1" dirty="0"/>
              <a:t>the </a:t>
            </a:r>
            <a:r>
              <a:rPr lang="en-US" b="1" dirty="0" smtClean="0"/>
              <a:t>dataset </a:t>
            </a:r>
            <a:r>
              <a:rPr lang="en-US" dirty="0" smtClean="0"/>
              <a:t>Data </a:t>
            </a:r>
            <a:r>
              <a:rPr lang="en-US" dirty="0"/>
              <a:t>preprocessing refers to preparing (cleaning and organizing) the raw </a:t>
            </a:r>
            <a:r>
              <a:rPr lang="en-US" dirty="0" smtClean="0"/>
              <a:t>data.</a:t>
            </a:r>
          </a:p>
          <a:p>
            <a:r>
              <a:rPr lang="en-US" dirty="0"/>
              <a:t> </a:t>
            </a:r>
            <a:r>
              <a:rPr lang="en-US" dirty="0" smtClean="0"/>
              <a:t>       In this first we have checked                              </a:t>
            </a:r>
            <a:r>
              <a:rPr lang="en-US" dirty="0"/>
              <a:t> </a:t>
            </a:r>
            <a:r>
              <a:rPr lang="en-US" dirty="0" smtClean="0"/>
              <a:t>  </a:t>
            </a:r>
            <a:r>
              <a:rPr lang="en-US" b="1" dirty="0" smtClean="0"/>
              <a:t>duplicates in the dataset </a:t>
            </a:r>
          </a:p>
          <a:p>
            <a:r>
              <a:rPr lang="en-US" b="1" dirty="0"/>
              <a:t> </a:t>
            </a:r>
            <a:r>
              <a:rPr lang="en-US" dirty="0" smtClean="0"/>
              <a:t>and   we found that there is no duplicates in the dataset</a:t>
            </a:r>
            <a:endParaRPr lang="en-IN" dirty="0"/>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15542" t="31455" r="16911" b="13630"/>
          <a:stretch/>
        </p:blipFill>
        <p:spPr>
          <a:xfrm>
            <a:off x="4476488" y="3497869"/>
            <a:ext cx="7289628" cy="2954118"/>
          </a:xfrm>
          <a:prstGeom prst="rect">
            <a:avLst/>
          </a:prstGeom>
          <a:effectLst>
            <a:innerShdw blurRad="114300">
              <a:prstClr val="black"/>
            </a:innerShdw>
          </a:effectLst>
        </p:spPr>
      </p:pic>
    </p:spTree>
    <p:extLst>
      <p:ext uri="{BB962C8B-B14F-4D97-AF65-F5344CB8AC3E}">
        <p14:creationId xmlns:p14="http://schemas.microsoft.com/office/powerpoint/2010/main" val="22635886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7520" y="574204"/>
            <a:ext cx="3199745" cy="3416320"/>
          </a:xfrm>
          <a:prstGeom prst="rect">
            <a:avLst/>
          </a:prstGeom>
          <a:noFill/>
        </p:spPr>
        <p:txBody>
          <a:bodyPr wrap="square" rtlCol="0">
            <a:spAutoFit/>
          </a:bodyPr>
          <a:lstStyle/>
          <a:p>
            <a:pPr marL="285750" indent="-285750">
              <a:buFont typeface="Arial" panose="020B0604020202020204" pitchFamily="34" charset="0"/>
              <a:buChar char="•"/>
            </a:pPr>
            <a:r>
              <a:rPr lang="en-IN" b="1" dirty="0" smtClean="0"/>
              <a:t>Missing value analysis </a:t>
            </a:r>
            <a:r>
              <a:rPr lang="en-IN" dirty="0" smtClean="0"/>
              <a:t>we have done on this dataset and </a:t>
            </a:r>
            <a:r>
              <a:rPr lang="en-US" dirty="0" smtClean="0"/>
              <a:t>there </a:t>
            </a:r>
            <a:r>
              <a:rPr lang="en-US" dirty="0"/>
              <a:t>some unknown data with "?". So now to detect it as a missing data we are replacing "?" with </a:t>
            </a:r>
            <a:r>
              <a:rPr lang="en-US" dirty="0" smtClean="0"/>
              <a:t>NaN</a:t>
            </a:r>
          </a:p>
          <a:p>
            <a:pPr marL="285750" indent="-285750">
              <a:buFont typeface="Arial" panose="020B0604020202020204" pitchFamily="34" charset="0"/>
              <a:buChar char="•"/>
            </a:pPr>
            <a:r>
              <a:rPr lang="en-US" dirty="0" smtClean="0"/>
              <a:t> then we have </a:t>
            </a:r>
            <a:r>
              <a:rPr lang="en-US" b="1" dirty="0" smtClean="0"/>
              <a:t>renamed</a:t>
            </a:r>
            <a:r>
              <a:rPr lang="en-US" dirty="0" smtClean="0"/>
              <a:t> the </a:t>
            </a:r>
            <a:r>
              <a:rPr lang="en-US" b="1" dirty="0" smtClean="0"/>
              <a:t>column names </a:t>
            </a:r>
            <a:r>
              <a:rPr lang="en-US" dirty="0" smtClean="0"/>
              <a:t>for better understanding</a:t>
            </a:r>
          </a:p>
          <a:p>
            <a:r>
              <a:rPr lang="en-US" dirty="0" smtClean="0">
                <a:effectLst>
                  <a:outerShdw blurRad="38100" dist="38100" dir="2700000" algn="tl">
                    <a:srgbClr val="000000">
                      <a:alpha val="43137"/>
                    </a:srgbClr>
                  </a:outerShdw>
                </a:effectLst>
              </a:rPr>
              <a:t>      </a:t>
            </a:r>
          </a:p>
          <a:p>
            <a:endParaRPr lang="en-IN" b="1" dirty="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7106" t="27283" r="17204" b="16759"/>
          <a:stretch/>
        </p:blipFill>
        <p:spPr>
          <a:xfrm>
            <a:off x="3879318" y="574204"/>
            <a:ext cx="3965349" cy="2113935"/>
          </a:xfrm>
          <a:prstGeom prst="rect">
            <a:avLst/>
          </a:prstGeom>
          <a:effectLst>
            <a:innerShdw blurRad="114300">
              <a:prstClr val="black"/>
            </a:innerShdw>
          </a:effectLst>
        </p:spPr>
      </p:pic>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52625" t="64343" r="28284" b="23904"/>
          <a:stretch/>
        </p:blipFill>
        <p:spPr>
          <a:xfrm>
            <a:off x="5242560" y="1250171"/>
            <a:ext cx="1920240" cy="599440"/>
          </a:xfrm>
          <a:prstGeom prst="rect">
            <a:avLst/>
          </a:prstGeom>
          <a:effectLst>
            <a:innerShdw blurRad="114300">
              <a:prstClr val="black"/>
            </a:innerShdw>
          </a:effectLst>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0303" t="23165" r="22626" b="6801"/>
          <a:stretch/>
        </p:blipFill>
        <p:spPr>
          <a:xfrm>
            <a:off x="8046720" y="574204"/>
            <a:ext cx="3535680" cy="2113935"/>
          </a:xfrm>
          <a:prstGeom prst="rect">
            <a:avLst/>
          </a:prstGeom>
          <a:effectLst>
            <a:innerShdw blurRad="114300">
              <a:prstClr val="black"/>
            </a:innerShdw>
          </a:effectLst>
        </p:spPr>
      </p:pic>
      <p:sp>
        <p:nvSpPr>
          <p:cNvPr id="8" name="TextBox 7"/>
          <p:cNvSpPr txBox="1"/>
          <p:nvPr/>
        </p:nvSpPr>
        <p:spPr>
          <a:xfrm flipH="1">
            <a:off x="8321040" y="3434080"/>
            <a:ext cx="3464560"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t>Handling Missing </a:t>
            </a:r>
            <a:r>
              <a:rPr lang="en-US" b="1" dirty="0" smtClean="0"/>
              <a:t>Data to </a:t>
            </a:r>
            <a:r>
              <a:rPr lang="en-US" dirty="0" smtClean="0"/>
              <a:t> </a:t>
            </a:r>
            <a:r>
              <a:rPr lang="en-US" dirty="0"/>
              <a:t>handle missing </a:t>
            </a:r>
            <a:r>
              <a:rPr lang="en-US" dirty="0" smtClean="0"/>
              <a:t>data. We have Dropped the </a:t>
            </a:r>
            <a:r>
              <a:rPr lang="en-US" dirty="0"/>
              <a:t>Rows with </a:t>
            </a:r>
            <a:r>
              <a:rPr lang="en-US" dirty="0" smtClean="0"/>
              <a:t>  missing data because we have very few </a:t>
            </a:r>
            <a:r>
              <a:rPr lang="en-US" dirty="0"/>
              <a:t>missing data</a:t>
            </a:r>
            <a:r>
              <a:rPr lang="en-US" dirty="0" smtClean="0"/>
              <a:t>. Then we have done </a:t>
            </a:r>
            <a:r>
              <a:rPr lang="en-IN" b="1" dirty="0"/>
              <a:t>Typecasting the </a:t>
            </a:r>
            <a:r>
              <a:rPr lang="en-IN" b="1" dirty="0" smtClean="0"/>
              <a:t>columns.</a:t>
            </a:r>
          </a:p>
          <a:p>
            <a:pPr marL="285750" indent="-285750">
              <a:buFont typeface="Arial" panose="020B0604020202020204" pitchFamily="34" charset="0"/>
              <a:buChar char="•"/>
            </a:pPr>
            <a:endParaRPr lang="en-IN" b="1" dirty="0" smtClean="0"/>
          </a:p>
          <a:p>
            <a:pPr marL="285750" indent="-285750">
              <a:buFont typeface="Arial" panose="020B0604020202020204" pitchFamily="34" charset="0"/>
              <a:buChar char="•"/>
            </a:pPr>
            <a:r>
              <a:rPr lang="en-IN" b="1" dirty="0"/>
              <a:t> </a:t>
            </a:r>
            <a:r>
              <a:rPr lang="en-IN" dirty="0" smtClean="0"/>
              <a:t>Done</a:t>
            </a:r>
            <a:r>
              <a:rPr lang="en-IN" b="1" dirty="0" smtClean="0"/>
              <a:t> label encoding </a:t>
            </a:r>
            <a:r>
              <a:rPr lang="en-IN" dirty="0" smtClean="0"/>
              <a:t>for</a:t>
            </a:r>
            <a:r>
              <a:rPr lang="en-IN" b="1" dirty="0" smtClean="0"/>
              <a:t> </a:t>
            </a:r>
            <a:r>
              <a:rPr lang="en-IN" dirty="0" smtClean="0"/>
              <a:t>categorical columns</a:t>
            </a:r>
            <a:endParaRPr lang="en-IN" dirty="0"/>
          </a:p>
          <a:p>
            <a:pPr marL="285750" indent="-285750">
              <a:buFont typeface="Arial" panose="020B0604020202020204" pitchFamily="34" charset="0"/>
              <a:buChar char="•"/>
            </a:pPr>
            <a:endParaRPr lang="en-US" dirty="0"/>
          </a:p>
          <a:p>
            <a:endParaRPr lang="en-US" dirty="0"/>
          </a:p>
          <a:p>
            <a:endParaRPr lang="en-IN" dirty="0"/>
          </a:p>
        </p:txBody>
      </p:sp>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10101" t="10236" r="11616" b="7519"/>
          <a:stretch/>
        </p:blipFill>
        <p:spPr>
          <a:xfrm>
            <a:off x="396240" y="3912768"/>
            <a:ext cx="3965349" cy="2404866"/>
          </a:xfrm>
          <a:prstGeom prst="rect">
            <a:avLst/>
          </a:prstGeom>
          <a:effectLst>
            <a:innerShdw blurRad="114300">
              <a:prstClr val="black"/>
            </a:innerShdw>
          </a:effectLst>
        </p:spPr>
      </p:pic>
      <p:pic>
        <p:nvPicPr>
          <p:cNvPr id="11" name="Picture 10"/>
          <p:cNvPicPr>
            <a:picLocks noChangeAspect="1"/>
          </p:cNvPicPr>
          <p:nvPr/>
        </p:nvPicPr>
        <p:blipFill rotWithShape="1">
          <a:blip r:embed="rId7" cstate="print">
            <a:extLst>
              <a:ext uri="{28A0092B-C50C-407E-A947-70E740481C1C}">
                <a14:useLocalDpi xmlns:a14="http://schemas.microsoft.com/office/drawing/2010/main" val="0"/>
              </a:ext>
            </a:extLst>
          </a:blip>
          <a:srcRect l="14849" t="9875" r="15455" b="6083"/>
          <a:stretch/>
        </p:blipFill>
        <p:spPr>
          <a:xfrm>
            <a:off x="4612641" y="3912768"/>
            <a:ext cx="3708400" cy="2404866"/>
          </a:xfrm>
          <a:prstGeom prst="rect">
            <a:avLst/>
          </a:prstGeom>
          <a:effectLst>
            <a:innerShdw blurRad="114300">
              <a:prstClr val="black"/>
            </a:innerShdw>
          </a:effectLst>
        </p:spPr>
      </p:pic>
    </p:spTree>
    <p:extLst>
      <p:ext uri="{BB962C8B-B14F-4D97-AF65-F5344CB8AC3E}">
        <p14:creationId xmlns:p14="http://schemas.microsoft.com/office/powerpoint/2010/main" val="34942305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6400" y="426720"/>
            <a:ext cx="3180080" cy="461665"/>
          </a:xfrm>
          <a:prstGeom prst="rect">
            <a:avLst/>
          </a:prstGeom>
          <a:noFill/>
        </p:spPr>
        <p:txBody>
          <a:bodyPr wrap="square" rtlCol="0">
            <a:spAutoFit/>
          </a:bodyPr>
          <a:lstStyle/>
          <a:p>
            <a:r>
              <a:rPr lang="en-IN" sz="2400" b="1" dirty="0" smtClean="0"/>
              <a:t>Data Visualization :</a:t>
            </a:r>
            <a:endParaRPr lang="en-IN" sz="2400" b="1" dirty="0"/>
          </a:p>
        </p:txBody>
      </p:sp>
      <p:sp>
        <p:nvSpPr>
          <p:cNvPr id="3" name="TextBox 2"/>
          <p:cNvSpPr txBox="1"/>
          <p:nvPr/>
        </p:nvSpPr>
        <p:spPr>
          <a:xfrm>
            <a:off x="406400" y="1097280"/>
            <a:ext cx="5191760" cy="2585323"/>
          </a:xfrm>
          <a:prstGeom prst="rect">
            <a:avLst/>
          </a:prstGeom>
          <a:noFill/>
        </p:spPr>
        <p:txBody>
          <a:bodyPr wrap="square" rtlCol="0">
            <a:spAutoFit/>
          </a:bodyPr>
          <a:lstStyle/>
          <a:p>
            <a:pPr marL="285750" indent="-285750">
              <a:buFont typeface="Arial" panose="020B0604020202020204" pitchFamily="34" charset="0"/>
              <a:buChar char="•"/>
            </a:pPr>
            <a:r>
              <a:rPr lang="en-IN" b="1" dirty="0" smtClean="0"/>
              <a:t>Point Plot :  </a:t>
            </a:r>
            <a:r>
              <a:rPr lang="en-IN" dirty="0" smtClean="0"/>
              <a:t>we can plotted a point plot for </a:t>
            </a:r>
            <a:r>
              <a:rPr lang="en-US" b="1" dirty="0"/>
              <a:t>Count of bikes during different </a:t>
            </a:r>
            <a:r>
              <a:rPr lang="en-US" b="1" dirty="0" smtClean="0"/>
              <a:t>weathers</a:t>
            </a:r>
            <a:r>
              <a:rPr lang="en-US" dirty="0" smtClean="0"/>
              <a:t>, in this we have observe that  </a:t>
            </a:r>
            <a:r>
              <a:rPr lang="en-US" dirty="0"/>
              <a:t>a peak or increase in the booking of bike for first 3 weathers at morning hours and evening hours.</a:t>
            </a:r>
          </a:p>
          <a:p>
            <a:pPr marL="285750" indent="-285750">
              <a:buFont typeface="Arial" panose="020B0604020202020204" pitchFamily="34" charset="0"/>
              <a:buChar char="•"/>
            </a:pPr>
            <a:r>
              <a:rPr lang="en-US" dirty="0"/>
              <a:t>Also Weather 4 with the color </a:t>
            </a:r>
            <a:r>
              <a:rPr lang="en-US" dirty="0" smtClean="0"/>
              <a:t>red </a:t>
            </a:r>
            <a:r>
              <a:rPr lang="en-US" dirty="0"/>
              <a:t>must indicate rain, we can clearly see that no users book the bike.</a:t>
            </a:r>
          </a:p>
          <a:p>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9899" t="9339" r="20909" b="15061"/>
          <a:stretch/>
        </p:blipFill>
        <p:spPr>
          <a:xfrm>
            <a:off x="6033770" y="657552"/>
            <a:ext cx="5100320" cy="2428240"/>
          </a:xfrm>
          <a:prstGeom prst="rect">
            <a:avLst/>
          </a:prstGeom>
          <a:effectLst>
            <a:innerShdw blurRad="114300">
              <a:prstClr val="black"/>
            </a:inn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899" t="14546" r="38182" b="12906"/>
          <a:stretch/>
        </p:blipFill>
        <p:spPr>
          <a:xfrm rot="16200000">
            <a:off x="1231900" y="3035300"/>
            <a:ext cx="2204720" cy="3561080"/>
          </a:xfrm>
          <a:prstGeom prst="rect">
            <a:avLst/>
          </a:prstGeom>
          <a:effectLst>
            <a:innerShdw blurRad="114300">
              <a:prstClr val="black"/>
            </a:innerShdw>
          </a:effectLst>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8519" t="8440" r="39378" b="7340"/>
          <a:stretch/>
        </p:blipFill>
        <p:spPr>
          <a:xfrm rot="16200000">
            <a:off x="5022850" y="3249927"/>
            <a:ext cx="2204721" cy="3131823"/>
          </a:xfrm>
          <a:prstGeom prst="rect">
            <a:avLst/>
          </a:prstGeom>
          <a:effectLst>
            <a:innerShdw blurRad="114300">
              <a:prstClr val="black"/>
            </a:innerShdw>
          </a:effectLst>
        </p:spPr>
      </p:pic>
      <p:sp>
        <p:nvSpPr>
          <p:cNvPr id="9" name="TextBox 8"/>
          <p:cNvSpPr txBox="1"/>
          <p:nvPr/>
        </p:nvSpPr>
        <p:spPr>
          <a:xfrm>
            <a:off x="7802881" y="3556000"/>
            <a:ext cx="4033520"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Bar plot : </a:t>
            </a:r>
            <a:r>
              <a:rPr lang="en-US" dirty="0" smtClean="0"/>
              <a:t>we have plotted a bar </a:t>
            </a:r>
            <a:r>
              <a:rPr lang="en-US" dirty="0"/>
              <a:t>plot for </a:t>
            </a:r>
            <a:r>
              <a:rPr lang="en-US" dirty="0" smtClean="0"/>
              <a:t>Count </a:t>
            </a:r>
            <a:r>
              <a:rPr lang="en-US" dirty="0"/>
              <a:t>of rental bikes at different </a:t>
            </a:r>
            <a:r>
              <a:rPr lang="en-US" b="1" dirty="0"/>
              <a:t>seasons, year, month, holiday, </a:t>
            </a:r>
            <a:r>
              <a:rPr lang="en-US" b="1" dirty="0" smtClean="0"/>
              <a:t>working day </a:t>
            </a:r>
            <a:r>
              <a:rPr lang="en-US" b="1" dirty="0"/>
              <a:t>and weather condition </a:t>
            </a:r>
            <a:r>
              <a:rPr lang="en-US" dirty="0"/>
              <a:t>has been shown </a:t>
            </a:r>
            <a:r>
              <a:rPr lang="en-US" dirty="0" smtClean="0"/>
              <a:t>pic.</a:t>
            </a:r>
            <a:endParaRPr lang="en-US" dirty="0"/>
          </a:p>
          <a:p>
            <a:pPr marL="285750" indent="-285750">
              <a:buFont typeface="Arial" panose="020B0604020202020204" pitchFamily="34" charset="0"/>
              <a:buChar char="•"/>
            </a:pPr>
            <a:r>
              <a:rPr lang="en-US" dirty="0"/>
              <a:t>The bike rental count is highest during fall season, </a:t>
            </a:r>
            <a:r>
              <a:rPr lang="en-US" dirty="0" smtClean="0"/>
              <a:t>followed </a:t>
            </a:r>
            <a:r>
              <a:rPr lang="en-US" dirty="0"/>
              <a:t>by summer, winter and lowest at spring </a:t>
            </a:r>
            <a:r>
              <a:rPr lang="en-US" dirty="0" smtClean="0"/>
              <a:t>season. </a:t>
            </a:r>
            <a:r>
              <a:rPr lang="en-US" dirty="0"/>
              <a:t>The year 2012 has higher count compared to 2011.</a:t>
            </a:r>
          </a:p>
          <a:p>
            <a:r>
              <a:rPr lang="en-US" dirty="0" smtClean="0"/>
              <a:t>.</a:t>
            </a:r>
            <a:endParaRPr lang="en-US" dirty="0"/>
          </a:p>
          <a:p>
            <a:endParaRPr lang="en-IN" dirty="0"/>
          </a:p>
        </p:txBody>
      </p:sp>
    </p:spTree>
    <p:extLst>
      <p:ext uri="{BB962C8B-B14F-4D97-AF65-F5344CB8AC3E}">
        <p14:creationId xmlns:p14="http://schemas.microsoft.com/office/powerpoint/2010/main" val="788134618"/>
      </p:ext>
    </p:extLst>
  </p:cSld>
  <p:clrMapOvr>
    <a:masterClrMapping/>
  </p:clrMapOvr>
  <p:timing>
    <p:tnLst>
      <p:par>
        <p:cTn id="1" dur="indefinite" restart="never" nodeType="tmRoot"/>
      </p:par>
    </p:tnLst>
  </p:timing>
</p:sld>
</file>

<file path=ppt/theme/theme1.xml><?xml version="1.0" encoding="utf-8"?>
<a:theme xmlns:a="http://schemas.openxmlformats.org/drawingml/2006/main" name="Basis">
  <a:themeElements>
    <a:clrScheme name="Custom 2">
      <a:dk1>
        <a:srgbClr val="000000"/>
      </a:dk1>
      <a:lt1>
        <a:srgbClr val="FFFFFF"/>
      </a:lt1>
      <a:dk2>
        <a:srgbClr val="A5A5A5"/>
      </a:dk2>
      <a:lt2>
        <a:srgbClr val="A5A5A5"/>
      </a:lt2>
      <a:accent1>
        <a:srgbClr val="4A533D"/>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Basis</Template>
  <TotalTime>1384</TotalTime>
  <Words>1779</Words>
  <Application>Microsoft Office PowerPoint</Application>
  <PresentationFormat>Widescreen</PresentationFormat>
  <Paragraphs>173</Paragraphs>
  <Slides>21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Arial Rounded MT Bold</vt:lpstr>
      <vt:lpstr>Bahnschrift Light</vt:lpstr>
      <vt:lpstr>Calibri</vt:lpstr>
      <vt:lpstr>Calibri Light</vt:lpstr>
      <vt:lpstr>Corbel</vt:lpstr>
      <vt:lpstr>Courier New</vt:lpstr>
      <vt:lpstr>Helvetica Neue</vt:lpstr>
      <vt:lpstr>Symbol</vt:lpstr>
      <vt:lpstr>Times New Roman</vt:lpstr>
      <vt:lpstr>Wingdings</vt:lpstr>
      <vt:lpstr>Basis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Nitin</dc:creator>
  <cp:lastModifiedBy>Nitin</cp:lastModifiedBy>
  <cp:revision>58</cp:revision>
  <dcterms:created xsi:type="dcterms:W3CDTF">2023-05-15T15:23:17Z</dcterms:created>
  <dcterms:modified xsi:type="dcterms:W3CDTF">2023-05-18T16:49:38Z</dcterms:modified>
</cp:coreProperties>
</file>